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69"/>
  </p:notesMasterIdLst>
  <p:sldIdLst>
    <p:sldId id="654" r:id="rId2"/>
    <p:sldId id="657" r:id="rId3"/>
    <p:sldId id="293" r:id="rId4"/>
    <p:sldId id="292" r:id="rId5"/>
    <p:sldId id="454" r:id="rId6"/>
    <p:sldId id="560" r:id="rId7"/>
    <p:sldId id="276" r:id="rId8"/>
    <p:sldId id="586" r:id="rId9"/>
    <p:sldId id="300" r:id="rId10"/>
    <p:sldId id="301" r:id="rId11"/>
    <p:sldId id="302" r:id="rId12"/>
    <p:sldId id="303" r:id="rId13"/>
    <p:sldId id="305" r:id="rId14"/>
    <p:sldId id="311" r:id="rId15"/>
    <p:sldId id="310" r:id="rId16"/>
    <p:sldId id="583" r:id="rId17"/>
    <p:sldId id="307" r:id="rId18"/>
    <p:sldId id="312" r:id="rId19"/>
    <p:sldId id="349" r:id="rId20"/>
    <p:sldId id="348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587" r:id="rId34"/>
    <p:sldId id="313" r:id="rId35"/>
    <p:sldId id="315" r:id="rId36"/>
    <p:sldId id="584" r:id="rId37"/>
    <p:sldId id="628" r:id="rId38"/>
    <p:sldId id="456" r:id="rId39"/>
    <p:sldId id="455" r:id="rId40"/>
    <p:sldId id="629" r:id="rId41"/>
    <p:sldId id="318" r:id="rId42"/>
    <p:sldId id="590" r:id="rId43"/>
    <p:sldId id="591" r:id="rId44"/>
    <p:sldId id="453" r:id="rId45"/>
    <p:sldId id="320" r:id="rId46"/>
    <p:sldId id="319" r:id="rId47"/>
    <p:sldId id="630" r:id="rId48"/>
    <p:sldId id="326" r:id="rId49"/>
    <p:sldId id="325" r:id="rId50"/>
    <p:sldId id="328" r:id="rId51"/>
    <p:sldId id="588" r:id="rId52"/>
    <p:sldId id="383" r:id="rId53"/>
    <p:sldId id="439" r:id="rId54"/>
    <p:sldId id="592" r:id="rId55"/>
    <p:sldId id="589" r:id="rId56"/>
    <p:sldId id="617" r:id="rId57"/>
    <p:sldId id="442" r:id="rId58"/>
    <p:sldId id="616" r:id="rId59"/>
    <p:sldId id="334" r:id="rId60"/>
    <p:sldId id="336" r:id="rId61"/>
    <p:sldId id="390" r:id="rId62"/>
    <p:sldId id="337" r:id="rId63"/>
    <p:sldId id="388" r:id="rId64"/>
    <p:sldId id="338" r:id="rId65"/>
    <p:sldId id="615" r:id="rId66"/>
    <p:sldId id="627" r:id="rId67"/>
    <p:sldId id="618" r:id="rId68"/>
    <p:sldId id="619" r:id="rId69"/>
    <p:sldId id="620" r:id="rId70"/>
    <p:sldId id="621" r:id="rId71"/>
    <p:sldId id="623" r:id="rId72"/>
    <p:sldId id="624" r:id="rId73"/>
    <p:sldId id="625" r:id="rId74"/>
    <p:sldId id="626" r:id="rId75"/>
    <p:sldId id="571" r:id="rId76"/>
    <p:sldId id="445" r:id="rId77"/>
    <p:sldId id="444" r:id="rId78"/>
    <p:sldId id="631" r:id="rId79"/>
    <p:sldId id="632" r:id="rId80"/>
    <p:sldId id="633" r:id="rId81"/>
    <p:sldId id="593" r:id="rId82"/>
    <p:sldId id="597" r:id="rId83"/>
    <p:sldId id="346" r:id="rId84"/>
    <p:sldId id="369" r:id="rId85"/>
    <p:sldId id="362" r:id="rId86"/>
    <p:sldId id="594" r:id="rId87"/>
    <p:sldId id="368" r:id="rId88"/>
    <p:sldId id="365" r:id="rId89"/>
    <p:sldId id="386" r:id="rId90"/>
    <p:sldId id="595" r:id="rId91"/>
    <p:sldId id="596" r:id="rId92"/>
    <p:sldId id="635" r:id="rId93"/>
    <p:sldId id="394" r:id="rId94"/>
    <p:sldId id="598" r:id="rId95"/>
    <p:sldId id="562" r:id="rId96"/>
    <p:sldId id="599" r:id="rId97"/>
    <p:sldId id="563" r:id="rId98"/>
    <p:sldId id="561" r:id="rId99"/>
    <p:sldId id="371" r:id="rId100"/>
    <p:sldId id="372" r:id="rId101"/>
    <p:sldId id="565" r:id="rId102"/>
    <p:sldId id="373" r:id="rId103"/>
    <p:sldId id="374" r:id="rId104"/>
    <p:sldId id="375" r:id="rId105"/>
    <p:sldId id="564" r:id="rId106"/>
    <p:sldId id="378" r:id="rId107"/>
    <p:sldId id="379" r:id="rId108"/>
    <p:sldId id="377" r:id="rId109"/>
    <p:sldId id="636" r:id="rId110"/>
    <p:sldId id="600" r:id="rId111"/>
    <p:sldId id="396" r:id="rId112"/>
    <p:sldId id="397" r:id="rId113"/>
    <p:sldId id="601" r:id="rId114"/>
    <p:sldId id="398" r:id="rId115"/>
    <p:sldId id="399" r:id="rId116"/>
    <p:sldId id="567" r:id="rId117"/>
    <p:sldId id="568" r:id="rId118"/>
    <p:sldId id="605" r:id="rId119"/>
    <p:sldId id="606" r:id="rId120"/>
    <p:sldId id="604" r:id="rId121"/>
    <p:sldId id="608" r:id="rId122"/>
    <p:sldId id="609" r:id="rId123"/>
    <p:sldId id="602" r:id="rId124"/>
    <p:sldId id="603" r:id="rId125"/>
    <p:sldId id="400" r:id="rId126"/>
    <p:sldId id="566" r:id="rId127"/>
    <p:sldId id="610" r:id="rId128"/>
    <p:sldId id="613" r:id="rId129"/>
    <p:sldId id="614" r:id="rId130"/>
    <p:sldId id="402" r:id="rId131"/>
    <p:sldId id="569" r:id="rId132"/>
    <p:sldId id="403" r:id="rId133"/>
    <p:sldId id="446" r:id="rId134"/>
    <p:sldId id="637" r:id="rId135"/>
    <p:sldId id="447" r:id="rId136"/>
    <p:sldId id="404" r:id="rId137"/>
    <p:sldId id="406" r:id="rId138"/>
    <p:sldId id="570" r:id="rId139"/>
    <p:sldId id="638" r:id="rId140"/>
    <p:sldId id="639" r:id="rId141"/>
    <p:sldId id="640" r:id="rId142"/>
    <p:sldId id="416" r:id="rId143"/>
    <p:sldId id="417" r:id="rId144"/>
    <p:sldId id="641" r:id="rId145"/>
    <p:sldId id="574" r:id="rId146"/>
    <p:sldId id="642" r:id="rId147"/>
    <p:sldId id="577" r:id="rId148"/>
    <p:sldId id="575" r:id="rId149"/>
    <p:sldId id="579" r:id="rId150"/>
    <p:sldId id="580" r:id="rId151"/>
    <p:sldId id="582" r:id="rId152"/>
    <p:sldId id="581" r:id="rId153"/>
    <p:sldId id="407" r:id="rId154"/>
    <p:sldId id="408" r:id="rId155"/>
    <p:sldId id="421" r:id="rId156"/>
    <p:sldId id="410" r:id="rId157"/>
    <p:sldId id="420" r:id="rId158"/>
    <p:sldId id="651" r:id="rId159"/>
    <p:sldId id="652" r:id="rId160"/>
    <p:sldId id="422" r:id="rId161"/>
    <p:sldId id="643" r:id="rId162"/>
    <p:sldId id="426" r:id="rId163"/>
    <p:sldId id="572" r:id="rId164"/>
    <p:sldId id="428" r:id="rId165"/>
    <p:sldId id="644" r:id="rId166"/>
    <p:sldId id="647" r:id="rId167"/>
    <p:sldId id="429" r:id="rId168"/>
    <p:sldId id="645" r:id="rId169"/>
    <p:sldId id="646" r:id="rId170"/>
    <p:sldId id="430" r:id="rId171"/>
    <p:sldId id="649" r:id="rId172"/>
    <p:sldId id="433" r:id="rId173"/>
    <p:sldId id="432" r:id="rId174"/>
    <p:sldId id="434" r:id="rId175"/>
    <p:sldId id="435" r:id="rId176"/>
    <p:sldId id="653" r:id="rId177"/>
    <p:sldId id="436" r:id="rId178"/>
    <p:sldId id="457" r:id="rId179"/>
    <p:sldId id="330" r:id="rId180"/>
    <p:sldId id="471" r:id="rId181"/>
    <p:sldId id="331" r:id="rId182"/>
    <p:sldId id="558" r:id="rId183"/>
    <p:sldId id="559" r:id="rId184"/>
    <p:sldId id="460" r:id="rId185"/>
    <p:sldId id="472" r:id="rId186"/>
    <p:sldId id="462" r:id="rId187"/>
    <p:sldId id="658" r:id="rId188"/>
    <p:sldId id="463" r:id="rId189"/>
    <p:sldId id="465" r:id="rId190"/>
    <p:sldId id="466" r:id="rId191"/>
    <p:sldId id="467" r:id="rId192"/>
    <p:sldId id="470" r:id="rId193"/>
    <p:sldId id="507" r:id="rId194"/>
    <p:sldId id="461" r:id="rId195"/>
    <p:sldId id="475" r:id="rId196"/>
    <p:sldId id="476" r:id="rId197"/>
    <p:sldId id="477" r:id="rId198"/>
    <p:sldId id="479" r:id="rId199"/>
    <p:sldId id="516" r:id="rId200"/>
    <p:sldId id="481" r:id="rId201"/>
    <p:sldId id="482" r:id="rId202"/>
    <p:sldId id="485" r:id="rId203"/>
    <p:sldId id="483" r:id="rId204"/>
    <p:sldId id="484" r:id="rId205"/>
    <p:sldId id="488" r:id="rId206"/>
    <p:sldId id="487" r:id="rId207"/>
    <p:sldId id="489" r:id="rId208"/>
    <p:sldId id="517" r:id="rId209"/>
    <p:sldId id="491" r:id="rId210"/>
    <p:sldId id="492" r:id="rId211"/>
    <p:sldId id="518" r:id="rId212"/>
    <p:sldId id="494" r:id="rId213"/>
    <p:sldId id="505" r:id="rId214"/>
    <p:sldId id="497" r:id="rId215"/>
    <p:sldId id="585" r:id="rId216"/>
    <p:sldId id="509" r:id="rId217"/>
    <p:sldId id="515" r:id="rId218"/>
    <p:sldId id="510" r:id="rId219"/>
    <p:sldId id="508" r:id="rId220"/>
    <p:sldId id="511" r:id="rId221"/>
    <p:sldId id="513" r:id="rId222"/>
    <p:sldId id="512" r:id="rId223"/>
    <p:sldId id="500" r:id="rId224"/>
    <p:sldId id="514" r:id="rId225"/>
    <p:sldId id="527" r:id="rId226"/>
    <p:sldId id="503" r:id="rId227"/>
    <p:sldId id="519" r:id="rId228"/>
    <p:sldId id="520" r:id="rId229"/>
    <p:sldId id="521" r:id="rId230"/>
    <p:sldId id="522" r:id="rId231"/>
    <p:sldId id="659" r:id="rId232"/>
    <p:sldId id="524" r:id="rId233"/>
    <p:sldId id="523" r:id="rId234"/>
    <p:sldId id="530" r:id="rId235"/>
    <p:sldId id="529" r:id="rId236"/>
    <p:sldId id="528" r:id="rId237"/>
    <p:sldId id="525" r:id="rId238"/>
    <p:sldId id="531" r:id="rId239"/>
    <p:sldId id="660" r:id="rId240"/>
    <p:sldId id="533" r:id="rId241"/>
    <p:sldId id="539" r:id="rId242"/>
    <p:sldId id="440" r:id="rId243"/>
    <p:sldId id="534" r:id="rId244"/>
    <p:sldId id="535" r:id="rId245"/>
    <p:sldId id="655" r:id="rId246"/>
    <p:sldId id="536" r:id="rId247"/>
    <p:sldId id="537" r:id="rId248"/>
    <p:sldId id="538" r:id="rId249"/>
    <p:sldId id="661" r:id="rId250"/>
    <p:sldId id="541" r:id="rId251"/>
    <p:sldId id="542" r:id="rId252"/>
    <p:sldId id="543" r:id="rId253"/>
    <p:sldId id="547" r:id="rId254"/>
    <p:sldId id="545" r:id="rId255"/>
    <p:sldId id="544" r:id="rId256"/>
    <p:sldId id="548" r:id="rId257"/>
    <p:sldId id="549" r:id="rId258"/>
    <p:sldId id="551" r:id="rId259"/>
    <p:sldId id="550" r:id="rId260"/>
    <p:sldId id="552" r:id="rId261"/>
    <p:sldId id="553" r:id="rId262"/>
    <p:sldId id="554" r:id="rId263"/>
    <p:sldId id="555" r:id="rId264"/>
    <p:sldId id="556" r:id="rId265"/>
    <p:sldId id="437" r:id="rId266"/>
    <p:sldId id="573" r:id="rId267"/>
    <p:sldId id="347" r:id="rId268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754">
          <p15:clr>
            <a:srgbClr val="A4A3A4"/>
          </p15:clr>
        </p15:guide>
        <p15:guide id="3" pos="2880">
          <p15:clr>
            <a:srgbClr val="A4A3A4"/>
          </p15:clr>
        </p15:guide>
        <p15:guide id="4" pos="5511">
          <p15:clr>
            <a:srgbClr val="A4A3A4"/>
          </p15:clr>
        </p15:guide>
        <p15:guide id="5">
          <p15:clr>
            <a:srgbClr val="A4A3A4"/>
          </p15:clr>
        </p15:guide>
        <p15:guide id="6" pos="249">
          <p15:clr>
            <a:srgbClr val="A4A3A4"/>
          </p15:clr>
        </p15:guide>
        <p15:guide id="7" pos="5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565B"/>
    <a:srgbClr val="FFFFFF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06" autoAdjust="0"/>
    <p:restoredTop sz="84064" autoAdjust="0"/>
  </p:normalViewPr>
  <p:slideViewPr>
    <p:cSldViewPr>
      <p:cViewPr varScale="1">
        <p:scale>
          <a:sx n="72" d="100"/>
          <a:sy n="72" d="100"/>
        </p:scale>
        <p:origin x="1690" y="62"/>
      </p:cViewPr>
      <p:guideLst>
        <p:guide orient="horz" pos="2160"/>
        <p:guide orient="horz" pos="754"/>
        <p:guide pos="2880"/>
        <p:guide pos="5511"/>
        <p:guide/>
        <p:guide pos="249"/>
        <p:guide pos="521"/>
      </p:guideLst>
    </p:cSldViewPr>
  </p:slideViewPr>
  <p:outlineViewPr>
    <p:cViewPr>
      <p:scale>
        <a:sx n="33" d="100"/>
        <a:sy n="33" d="100"/>
      </p:scale>
      <p:origin x="0" y="-895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922"/>
    </p:cViewPr>
  </p:sorterViewPr>
  <p:notesViewPr>
    <p:cSldViewPr>
      <p:cViewPr varScale="1">
        <p:scale>
          <a:sx n="60" d="100"/>
          <a:sy n="60" d="100"/>
        </p:scale>
        <p:origin x="-3278" y="-91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viewProps" Target="viewProp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6700" y="1506538"/>
            <a:ext cx="6264275" cy="4699000"/>
          </a:xfrm>
          <a:prstGeom prst="rect">
            <a:avLst/>
          </a:prstGeom>
          <a:noFill/>
          <a:ln w="12700">
            <a:noFill/>
          </a:ln>
        </p:spPr>
        <p:txBody>
          <a:bodyPr vert="horz" lIns="91430" tIns="45715" rIns="91430" bIns="4571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532857" y="6946778"/>
            <a:ext cx="5731961" cy="13026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30" tIns="45715" rIns="91430" bIns="45715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60" cy="496332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7E21E186-ABC2-48B2-9EA7-E83B5DD5B3E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38838" y="898417"/>
            <a:ext cx="6120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38838" y="9106392"/>
            <a:ext cx="612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2332" y="6619503"/>
            <a:ext cx="1106306" cy="230832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l"/>
            <a:r>
              <a:rPr lang="en-US" altLang="ko-KR" sz="900" b="1" dirty="0"/>
              <a:t>Tip</a:t>
            </a:r>
            <a:r>
              <a:rPr lang="en-US" altLang="ko-KR" sz="900" b="1" baseline="0" dirty="0"/>
              <a:t> or Memo</a:t>
            </a:r>
            <a:endParaRPr lang="ko-KR" altLang="en-US" sz="9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415061" y="643983"/>
            <a:ext cx="1106306" cy="215444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/>
            <a:r>
              <a:rPr lang="ko-KR" altLang="en-US" sz="800" b="0" dirty="0" err="1"/>
              <a:t>파이썬</a:t>
            </a:r>
            <a:r>
              <a:rPr lang="ko-KR" altLang="en-US" sz="800" b="0" dirty="0"/>
              <a:t> 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3395221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1" hangingPunct="1">
      <a:lnSpc>
        <a:spcPts val="16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HY신명조" panose="02030600000101010101" pitchFamily="18" charset="-127"/>
        <a:ea typeface="HY신명조" panose="02030600000101010101" pitchFamily="18" charset="-127"/>
        <a:cs typeface="+mn-cs"/>
      </a:defRPr>
    </a:lvl1pPr>
    <a:lvl2pPr marL="628650" indent="-171450" algn="l" defTabSz="914400" rtl="0" eaLnBrk="1" latinLnBrk="1" hangingPunct="1">
      <a:lnSpc>
        <a:spcPts val="16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HY신명조" panose="02030600000101010101" pitchFamily="18" charset="-127"/>
        <a:ea typeface="HY신명조" panose="02030600000101010101" pitchFamily="18" charset="-127"/>
        <a:cs typeface="+mn-cs"/>
      </a:defRPr>
    </a:lvl2pPr>
    <a:lvl3pPr marL="1085850" indent="-171450" algn="l" defTabSz="914400" rtl="0" eaLnBrk="1" latinLnBrk="1" hangingPunct="1">
      <a:lnSpc>
        <a:spcPts val="16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HY신명조" panose="02030600000101010101" pitchFamily="18" charset="-127"/>
        <a:ea typeface="HY신명조" panose="02030600000101010101" pitchFamily="18" charset="-127"/>
        <a:cs typeface="+mn-cs"/>
      </a:defRPr>
    </a:lvl3pPr>
    <a:lvl4pPr marL="1543050" indent="-171450" algn="l" defTabSz="914400" rtl="0" eaLnBrk="1" latinLnBrk="1" hangingPunct="1">
      <a:lnSpc>
        <a:spcPts val="16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HY신명조" panose="02030600000101010101" pitchFamily="18" charset="-127"/>
        <a:ea typeface="HY신명조" panose="02030600000101010101" pitchFamily="18" charset="-127"/>
        <a:cs typeface="+mn-cs"/>
      </a:defRPr>
    </a:lvl4pPr>
    <a:lvl5pPr marL="2000250" indent="-171450" algn="l" defTabSz="914400" rtl="0" eaLnBrk="1" latinLnBrk="1" hangingPunct="1">
      <a:lnSpc>
        <a:spcPts val="16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HY신명조" panose="02030600000101010101" pitchFamily="18" charset="-127"/>
        <a:ea typeface="HY신명조" panose="0203060000010101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213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30824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7917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56659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0021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73865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160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ko-KR" sz="1000" dirty="0"/>
              <a:t>Enable file system caching </a:t>
            </a:r>
          </a:p>
          <a:p>
            <a:pPr marL="0" indent="0">
              <a:buNone/>
            </a:pPr>
            <a:r>
              <a:rPr lang="en" altLang="ko-KR" sz="1000" dirty="0"/>
              <a:t> : </a:t>
            </a:r>
            <a:r>
              <a:rPr lang="ko-KR" altLang="en-US" sz="1000" dirty="0"/>
              <a:t>성능향상을 위해 파일 시스템 데이터를 메모리에 캐시</a:t>
            </a:r>
            <a:endParaRPr lang="en-US" altLang="ko-KR" sz="1000" dirty="0"/>
          </a:p>
          <a:p>
            <a:pPr marL="0" indent="0">
              <a:buNone/>
            </a:pPr>
            <a:r>
              <a:rPr lang="en" altLang="ko-KR" sz="1000" dirty="0"/>
              <a:t>Enable Git Credential Manager</a:t>
            </a:r>
          </a:p>
          <a:p>
            <a:pPr marL="0" indent="0">
              <a:buNone/>
            </a:pPr>
            <a:r>
              <a:rPr lang="en" altLang="ko-KR" sz="1000" dirty="0"/>
              <a:t> : Windows </a:t>
            </a:r>
            <a:r>
              <a:rPr lang="ko-KR" altLang="en-US" sz="1000" dirty="0"/>
              <a:t>용 보안 </a:t>
            </a:r>
            <a:r>
              <a:rPr lang="en" altLang="ko-KR" sz="1000" dirty="0"/>
              <a:t>Git </a:t>
            </a:r>
            <a:r>
              <a:rPr lang="ko-KR" altLang="en-US" sz="1000" dirty="0"/>
              <a:t>자격증명 저장소를 사용하기 위해 </a:t>
            </a:r>
            <a:r>
              <a:rPr lang="en" altLang="ko-KR" sz="1000" dirty="0"/>
              <a:t>Git Credential Manager </a:t>
            </a:r>
            <a:r>
              <a:rPr lang="ko-KR" altLang="en-US" sz="1000" dirty="0"/>
              <a:t>활성화</a:t>
            </a:r>
            <a:endParaRPr lang="en-US" altLang="ko-KR" sz="10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80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117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850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731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네트워크가 안되더라도</a:t>
            </a:r>
            <a:r>
              <a:rPr lang="en-US" altLang="ko-KR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중앙서버가 폭파되어도</a:t>
            </a:r>
            <a:r>
              <a:rPr lang="en-US" altLang="ko-KR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endParaRPr lang="ko-KR" altLang="en-US" sz="10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181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063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개발자 </a:t>
            </a:r>
            <a:r>
              <a:rPr lang="en-US" altLang="ko-KR" dirty="0"/>
              <a:t>PC </a:t>
            </a:r>
            <a:r>
              <a:rPr lang="ko-KR" altLang="en-US" dirty="0"/>
              <a:t>안에서는 </a:t>
            </a:r>
            <a:r>
              <a:rPr lang="en-US" altLang="ko-KR" dirty="0"/>
              <a:t>GIT </a:t>
            </a:r>
            <a:r>
              <a:rPr lang="ko-KR" altLang="en-US" dirty="0"/>
              <a:t>이 관리하는 세가지 공간이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900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워킹 트리에서 파일을 수정한다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Staging Area</a:t>
            </a:r>
            <a:r>
              <a:rPr lang="ko-KR" altLang="en-US" dirty="0"/>
              <a:t>에 파일을 </a:t>
            </a:r>
            <a:r>
              <a:rPr lang="en-US" altLang="ko-KR" dirty="0"/>
              <a:t>Stage </a:t>
            </a:r>
            <a:r>
              <a:rPr lang="ko-KR" altLang="en-US" dirty="0"/>
              <a:t>해서 커밋할 스냅샷을 만든다</a:t>
            </a:r>
            <a:r>
              <a:rPr lang="en-US" altLang="ko-KR" dirty="0"/>
              <a:t>. </a:t>
            </a:r>
            <a:r>
              <a:rPr lang="ko-KR" altLang="en-US" dirty="0"/>
              <a:t>모든 파일을 추가할 수도 있고 선택하여 추가할 수도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Staging Area</a:t>
            </a:r>
            <a:r>
              <a:rPr lang="ko-KR" altLang="en-US" dirty="0"/>
              <a:t>에 있는 파일들을 커밋해서 </a:t>
            </a:r>
            <a:r>
              <a:rPr lang="en-US" altLang="ko-KR" dirty="0"/>
              <a:t>Git </a:t>
            </a:r>
            <a:r>
              <a:rPr lang="ko-KR" altLang="en-US" dirty="0"/>
              <a:t>디렉토리에 영구적인 </a:t>
            </a:r>
            <a:r>
              <a:rPr lang="ko-KR" altLang="en-US" dirty="0" err="1"/>
              <a:t>커밋으로</a:t>
            </a:r>
            <a:r>
              <a:rPr lang="ko-KR" altLang="en-US" dirty="0"/>
              <a:t> 저장한다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762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나간 내용은 빨간색 박스에 해당된다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498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576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워킹 트리에서 파일을 수정한다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Staging Area</a:t>
            </a:r>
            <a:r>
              <a:rPr lang="ko-KR" altLang="en-US" dirty="0"/>
              <a:t>에 파일을 </a:t>
            </a:r>
            <a:r>
              <a:rPr lang="en-US" altLang="ko-KR" dirty="0"/>
              <a:t>Stage </a:t>
            </a:r>
            <a:r>
              <a:rPr lang="ko-KR" altLang="en-US" dirty="0"/>
              <a:t>해서 커밋할 스냅샷을 만든다</a:t>
            </a:r>
            <a:r>
              <a:rPr lang="en-US" altLang="ko-KR" dirty="0"/>
              <a:t>. </a:t>
            </a:r>
            <a:r>
              <a:rPr lang="ko-KR" altLang="en-US" dirty="0"/>
              <a:t>모든 파일을 추가할 수도 있고 선택하여 추가할 수도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Staging Area</a:t>
            </a:r>
            <a:r>
              <a:rPr lang="ko-KR" altLang="en-US" dirty="0"/>
              <a:t>에 있는 파일들을 커밋해서 </a:t>
            </a:r>
            <a:r>
              <a:rPr lang="en-US" altLang="ko-KR" dirty="0"/>
              <a:t>Git </a:t>
            </a:r>
            <a:r>
              <a:rPr lang="ko-KR" altLang="en-US" dirty="0"/>
              <a:t>디렉토리에 영구적인 </a:t>
            </a:r>
            <a:r>
              <a:rPr lang="ko-KR" altLang="en-US" dirty="0" err="1"/>
              <a:t>커밋으로</a:t>
            </a:r>
            <a:r>
              <a:rPr lang="ko-KR" altLang="en-US" dirty="0"/>
              <a:t> 저장한다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713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5317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이들 서비스에서 제공하는 기능은 매우 다양하다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744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00" dirty="0">
                <a:latin typeface="NanumSquare" panose="020B0600000101010101" pitchFamily="50" charset="-127"/>
                <a:ea typeface="NanumSquare" panose="020B0600000101010101" pitchFamily="50" charset="-127"/>
              </a:rPr>
              <a:t>원격저장소 관리 기능 뿐만 아니라 위키</a:t>
            </a:r>
            <a:r>
              <a:rPr lang="en-US" altLang="ko-KR" sz="1000" dirty="0">
                <a:latin typeface="NanumSquare" panose="020B0600000101010101" pitchFamily="50" charset="-127"/>
                <a:ea typeface="NanumSquare" panose="020B0600000101010101" pitchFamily="50" charset="-127"/>
              </a:rPr>
              <a:t>, </a:t>
            </a:r>
            <a:r>
              <a:rPr lang="ko-KR" altLang="en-US" sz="1000" dirty="0">
                <a:latin typeface="NanumSquare" panose="020B0600000101010101" pitchFamily="50" charset="-127"/>
                <a:ea typeface="NanumSquare" panose="020B0600000101010101" pitchFamily="50" charset="-127"/>
              </a:rPr>
              <a:t>이슈 관리</a:t>
            </a:r>
            <a:r>
              <a:rPr lang="en-US" altLang="ko-KR" sz="1000" dirty="0">
                <a:latin typeface="NanumSquare" panose="020B0600000101010101" pitchFamily="50" charset="-127"/>
                <a:ea typeface="NanumSquare" panose="020B0600000101010101" pitchFamily="50" charset="-127"/>
              </a:rPr>
              <a:t>, </a:t>
            </a:r>
            <a:r>
              <a:rPr lang="ko-KR" altLang="en-US" sz="1000" dirty="0" err="1">
                <a:latin typeface="NanumSquare" panose="020B0600000101010101" pitchFamily="50" charset="-127"/>
                <a:ea typeface="NanumSquare" panose="020B0600000101010101" pitchFamily="50" charset="-127"/>
              </a:rPr>
              <a:t>머지</a:t>
            </a:r>
            <a:r>
              <a:rPr lang="ko-KR" altLang="en-US" sz="1000" dirty="0">
                <a:latin typeface="NanumSquare" panose="020B0600000101010101" pitchFamily="50" charset="-127"/>
                <a:ea typeface="NanumSquare" panose="020B0600000101010101" pitchFamily="50" charset="-127"/>
              </a:rPr>
              <a:t> 요청 관리</a:t>
            </a:r>
            <a:r>
              <a:rPr lang="en-US" altLang="ko-KR" sz="1000" dirty="0">
                <a:latin typeface="NanumSquare" panose="020B0600000101010101" pitchFamily="50" charset="-127"/>
                <a:ea typeface="NanumSquare" panose="020B0600000101010101" pitchFamily="50" charset="-127"/>
              </a:rPr>
              <a:t>, </a:t>
            </a:r>
            <a:r>
              <a:rPr lang="ko-KR" altLang="en-US" sz="1000" dirty="0">
                <a:latin typeface="NanumSquare" panose="020B0600000101010101" pitchFamily="50" charset="-127"/>
                <a:ea typeface="NanumSquare" panose="020B0600000101010101" pitchFamily="50" charset="-127"/>
              </a:rPr>
              <a:t>팀원 관리 등 전반적인 프로젝트 관리 기능도 함께 제공됨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291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1/6</a:t>
            </a:r>
            <a:r>
              <a:rPr lang="ko-KR" altLang="en-US" dirty="0"/>
              <a:t>일 기준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35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00" dirty="0">
                <a:latin typeface="NanumSquare" panose="020B0600000101010101" pitchFamily="50" charset="-127"/>
                <a:ea typeface="NanumSquare" panose="020B0600000101010101" pitchFamily="50" charset="-127"/>
              </a:rPr>
              <a:t>원격저장소 관리 기능 뿐만 아니라 위키</a:t>
            </a:r>
            <a:r>
              <a:rPr lang="en-US" altLang="ko-KR" sz="1000" dirty="0">
                <a:latin typeface="NanumSquare" panose="020B0600000101010101" pitchFamily="50" charset="-127"/>
                <a:ea typeface="NanumSquare" panose="020B0600000101010101" pitchFamily="50" charset="-127"/>
              </a:rPr>
              <a:t>, </a:t>
            </a:r>
            <a:r>
              <a:rPr lang="ko-KR" altLang="en-US" sz="1000" dirty="0">
                <a:latin typeface="NanumSquare" panose="020B0600000101010101" pitchFamily="50" charset="-127"/>
                <a:ea typeface="NanumSquare" panose="020B0600000101010101" pitchFamily="50" charset="-127"/>
              </a:rPr>
              <a:t>이슈 관리</a:t>
            </a:r>
            <a:r>
              <a:rPr lang="en-US" altLang="ko-KR" sz="1000" dirty="0">
                <a:latin typeface="NanumSquare" panose="020B0600000101010101" pitchFamily="50" charset="-127"/>
                <a:ea typeface="NanumSquare" panose="020B0600000101010101" pitchFamily="50" charset="-127"/>
              </a:rPr>
              <a:t>, </a:t>
            </a:r>
            <a:r>
              <a:rPr lang="ko-KR" altLang="en-US" sz="1000" dirty="0" err="1">
                <a:latin typeface="NanumSquare" panose="020B0600000101010101" pitchFamily="50" charset="-127"/>
                <a:ea typeface="NanumSquare" panose="020B0600000101010101" pitchFamily="50" charset="-127"/>
              </a:rPr>
              <a:t>머지</a:t>
            </a:r>
            <a:r>
              <a:rPr lang="ko-KR" altLang="en-US" sz="1000" dirty="0">
                <a:latin typeface="NanumSquare" panose="020B0600000101010101" pitchFamily="50" charset="-127"/>
                <a:ea typeface="NanumSquare" panose="020B0600000101010101" pitchFamily="50" charset="-127"/>
              </a:rPr>
              <a:t> 요청 관리</a:t>
            </a:r>
            <a:r>
              <a:rPr lang="en-US" altLang="ko-KR" sz="1000" dirty="0">
                <a:latin typeface="NanumSquare" panose="020B0600000101010101" pitchFamily="50" charset="-127"/>
                <a:ea typeface="NanumSquare" panose="020B0600000101010101" pitchFamily="50" charset="-127"/>
              </a:rPr>
              <a:t>, </a:t>
            </a:r>
            <a:r>
              <a:rPr lang="ko-KR" altLang="en-US" sz="1000" dirty="0">
                <a:latin typeface="NanumSquare" panose="020B0600000101010101" pitchFamily="50" charset="-127"/>
                <a:ea typeface="NanumSquare" panose="020B0600000101010101" pitchFamily="50" charset="-127"/>
              </a:rPr>
              <a:t>팀원 관리 등 전반적인 프로젝트 관리 기능도 함께 제공됨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282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188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292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9149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디렉토리를 만드세요 </a:t>
            </a:r>
            <a:r>
              <a:rPr lang="ko-KR" altLang="en-US" dirty="0" err="1"/>
              <a:t>라고</a:t>
            </a:r>
            <a:r>
              <a:rPr lang="ko-KR" altLang="en-US" dirty="0"/>
              <a:t> 하면 무조건 </a:t>
            </a:r>
            <a:r>
              <a:rPr lang="en-US" altLang="ko-KR" dirty="0"/>
              <a:t>~/</a:t>
            </a:r>
            <a:r>
              <a:rPr lang="en-US" altLang="ko-KR" dirty="0" err="1"/>
              <a:t>gittest</a:t>
            </a:r>
            <a:r>
              <a:rPr lang="en-US" altLang="ko-KR" dirty="0"/>
              <a:t> </a:t>
            </a:r>
            <a:r>
              <a:rPr lang="ko-KR" altLang="en-US" dirty="0"/>
              <a:t>폴더 안에 만든다</a:t>
            </a:r>
            <a:r>
              <a:rPr lang="en-US" altLang="ko-KR" dirty="0"/>
              <a:t> </a:t>
            </a:r>
            <a:r>
              <a:rPr lang="ko-KR" altLang="en-US" dirty="0"/>
              <a:t>라고 생각하면 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987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8600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7257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000" dirty="0">
                <a:latin typeface="+mn-ea"/>
              </a:rPr>
              <a:t>cd </a:t>
            </a:r>
            <a:r>
              <a:rPr lang="ko-KR" altLang="en-US" sz="1000" dirty="0">
                <a:latin typeface="+mn-ea"/>
              </a:rPr>
              <a:t>명령어로</a:t>
            </a:r>
            <a:r>
              <a:rPr lang="en-US" altLang="ko-KR" sz="1000" dirty="0">
                <a:latin typeface="+mn-ea"/>
              </a:rPr>
              <a:t>~/</a:t>
            </a:r>
            <a:r>
              <a:rPr lang="en-US" altLang="ko-KR" sz="1000" dirty="0" err="1">
                <a:latin typeface="+mn-ea"/>
              </a:rPr>
              <a:t>gittest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폴더 진입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879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271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601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 sz="1000" b="1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1000" b="1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master </a:t>
            </a:r>
            <a:r>
              <a:rPr kumimoji="1" lang="ko-KR" altLang="en-US" sz="1000" b="1" dirty="0" err="1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브랜치에</a:t>
            </a:r>
            <a:r>
              <a:rPr kumimoji="1" lang="ko-KR" altLang="en-US" sz="1000" b="1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있으며</a:t>
            </a:r>
            <a:r>
              <a:rPr kumimoji="1" lang="en-US" altLang="ko-KR" sz="1000" b="1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kumimoji="1" lang="ko-KR" altLang="en-US" sz="1000" b="1" dirty="0" err="1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작업디렉토리에</a:t>
            </a:r>
            <a:r>
              <a:rPr kumimoji="1" lang="ko-KR" altLang="en-US" sz="1000" b="1" dirty="0">
                <a:solidFill>
                  <a:schemeClr val="bg1">
                    <a:lumMod val="6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변경된 파일 없는 상태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777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320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+mn-ea"/>
              </a:rPr>
              <a:t>vi </a:t>
            </a:r>
            <a:r>
              <a:rPr lang="ko-KR" altLang="en-US" sz="1050" dirty="0">
                <a:latin typeface="+mn-ea"/>
              </a:rPr>
              <a:t>라는 명령어 뒤에 파일명을 입력하면 파일을 수정할 수 있는 </a:t>
            </a:r>
            <a:r>
              <a:rPr lang="en-US" altLang="ko-KR" sz="1050" dirty="0">
                <a:latin typeface="+mn-ea"/>
              </a:rPr>
              <a:t>vim </a:t>
            </a:r>
            <a:r>
              <a:rPr lang="ko-KR" altLang="en-US" sz="1050" dirty="0">
                <a:latin typeface="+mn-ea"/>
              </a:rPr>
              <a:t>에디터가 실행됨</a:t>
            </a:r>
            <a:endParaRPr lang="en-US" altLang="ko-KR" sz="1050" dirty="0">
              <a:latin typeface="+mn-ea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50" dirty="0">
                <a:latin typeface="+mn-ea"/>
              </a:rPr>
              <a:t>없는 파일이면 파일을 생성하고 열기까지</a:t>
            </a:r>
            <a:r>
              <a:rPr lang="en-US" altLang="ko-KR" sz="1050" dirty="0">
                <a:latin typeface="+mn-ea"/>
              </a:rPr>
              <a:t>~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50" dirty="0">
                <a:latin typeface="+mn-ea"/>
              </a:rPr>
              <a:t>기존에 있는 파일이면 파일 열기만</a:t>
            </a:r>
            <a:endParaRPr lang="en-US" altLang="ko-KR" sz="105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92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05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1148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TestService.java </a:t>
            </a:r>
            <a:r>
              <a:rPr lang="ko-KR" altLang="en-US" dirty="0"/>
              <a:t>라는 파일에 변경이 생겼는데</a:t>
            </a:r>
            <a:r>
              <a:rPr lang="en-US" altLang="ko-KR" dirty="0"/>
              <a:t>, git </a:t>
            </a:r>
            <a:r>
              <a:rPr lang="ko-KR" altLang="en-US" dirty="0"/>
              <a:t>에서 추적하지 않는 파일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101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Wingdings" pitchFamily="2" charset="2"/>
              </a:rPr>
              <a:t> 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test.py’ </a:t>
            </a:r>
            <a:r>
              <a:rPr lang="ko-KR" altLang="ko-KR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변경점은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 </a:t>
            </a:r>
            <a:r>
              <a:rPr lang="ko-KR" altLang="ko-KR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있으나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git </a:t>
            </a:r>
            <a:r>
              <a:rPr lang="ko-KR" altLang="ko-KR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 </a:t>
            </a:r>
            <a:r>
              <a:rPr lang="ko-KR" altLang="ko-KR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추적하지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 </a:t>
            </a:r>
            <a:r>
              <a:rPr lang="ko-KR" altLang="ko-KR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않는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 Untracked </a:t>
            </a:r>
            <a:r>
              <a:rPr lang="ko-KR" altLang="ko-KR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상태에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 </a:t>
            </a:r>
            <a:r>
              <a:rPr lang="ko-KR" altLang="ko-KR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053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3090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05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6560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05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9078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7965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0349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</a:t>
            </a:r>
            <a:r>
              <a:rPr lang="en-US" altLang="ko-KR" dirty="0"/>
              <a:t> </a:t>
            </a:r>
            <a:r>
              <a:rPr lang="ko-KR" altLang="en-US" dirty="0"/>
              <a:t>수업에서는 메시지 수정 없이 저장종료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1137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9722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1440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2505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git pull</a:t>
            </a:r>
            <a:r>
              <a:rPr lang="en-US" altLang="ko-KR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이용하면 </a:t>
            </a:r>
            <a:r>
              <a:rPr lang="en-US" altLang="ko-KR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B</a:t>
            </a:r>
            <a:r>
              <a:rPr lang="ko-KR" altLang="en-US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가 작업 중인 로컬저장소와 최신코드가 </a:t>
            </a:r>
            <a:endParaRPr lang="en-US" altLang="ko-KR" sz="10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비교 및 병합되어</a:t>
            </a:r>
            <a:r>
              <a:rPr lang="en-US" altLang="ko-KR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최신 버전 파일들이 </a:t>
            </a:r>
            <a:r>
              <a:rPr lang="en-US" altLang="ko-KR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B </a:t>
            </a:r>
            <a:r>
              <a:rPr lang="ko-KR" altLang="en-US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의 로컬저장소에 적용됩니다</a:t>
            </a:r>
            <a:r>
              <a:rPr lang="en-US" altLang="ko-KR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따라서</a:t>
            </a:r>
            <a:r>
              <a:rPr lang="en-US" altLang="ko-KR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로컬 저장소에는 항상 최신 버전의 코드들이 함께 존재하겠죠</a:t>
            </a:r>
            <a:r>
              <a:rPr lang="en-US" altLang="ko-KR" sz="1000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kumimoji="1" lang="ko-KR" altLang="en-US" sz="10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0457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510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6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팀원들 각자 개발 후 카카오톡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 메신저를 통해 소스코드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공유</a:t>
            </a:r>
            <a:endParaRPr lang="en-US" altLang="ko-KR" sz="1000" dirty="0">
              <a:solidFill>
                <a:schemeClr val="tx1"/>
              </a:solidFill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수정과 공유가 반복되다 보니 주석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 파일명은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?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  final1.py/ final2.py/ … / final_real.py / final_19070.py</a:t>
            </a:r>
            <a:endParaRPr lang="en-US" altLang="ko-KR" sz="800" dirty="0">
              <a:solidFill>
                <a:schemeClr val="tx1"/>
              </a:solidFill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이전 코드로 돌아가려면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?</a:t>
            </a:r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 </a:t>
            </a:r>
            <a:endParaRPr lang="en-US" altLang="ko-KR" sz="1000" dirty="0">
              <a:solidFill>
                <a:schemeClr val="tx1"/>
              </a:solidFill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소스코드가 삭제되면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?</a:t>
            </a:r>
          </a:p>
          <a:p>
            <a:pPr>
              <a:lnSpc>
                <a:spcPct val="16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누가 어느 부분을 개발하고 수정했는지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? </a:t>
            </a:r>
          </a:p>
          <a:p>
            <a:pPr>
              <a:lnSpc>
                <a:spcPct val="16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프로젝트 끝나면 소스코드는</a:t>
            </a:r>
            <a:r>
              <a:rPr lang="en-US" altLang="ko-KR" sz="10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26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6955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2312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ko-KR" altLang="en-US" dirty="0" err="1"/>
              <a:t>브랜치는</a:t>
            </a:r>
            <a:r>
              <a:rPr lang="ko-KR" altLang="en-US" dirty="0"/>
              <a:t> </a:t>
            </a:r>
            <a:r>
              <a:rPr lang="en-US" altLang="ko-KR" dirty="0"/>
              <a:t>master </a:t>
            </a:r>
            <a:r>
              <a:rPr lang="ko-KR" altLang="en-US" dirty="0" err="1"/>
              <a:t>브랜치에서</a:t>
            </a:r>
            <a:r>
              <a:rPr lang="ko-KR" altLang="en-US" dirty="0"/>
              <a:t> 분기되어 만들어지며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특정 기능의 개발이 완료되면</a:t>
            </a:r>
            <a:r>
              <a:rPr lang="en-US" altLang="ko-KR" dirty="0"/>
              <a:t>, </a:t>
            </a:r>
            <a:r>
              <a:rPr lang="ko-KR" altLang="en-US" dirty="0"/>
              <a:t>또는 이벤트가 종료되면</a:t>
            </a:r>
          </a:p>
          <a:p>
            <a:r>
              <a:rPr lang="ko-KR" altLang="en-US" dirty="0"/>
              <a:t>최종적으로 다시 마스터 </a:t>
            </a:r>
            <a:r>
              <a:rPr lang="ko-KR" altLang="en-US" dirty="0" err="1"/>
              <a:t>브랜치에</a:t>
            </a:r>
            <a:r>
              <a:rPr lang="ko-KR" altLang="en-US" dirty="0"/>
              <a:t> 병합 된다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9967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1/6</a:t>
            </a:r>
            <a:r>
              <a:rPr lang="ko-KR" altLang="en-US" dirty="0"/>
              <a:t>일 기준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198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445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9536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warning: LF will be replaced by CRLF in file1.txt.</a:t>
            </a:r>
          </a:p>
          <a:p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The file will have its original line endings in your working directory.</a:t>
            </a:r>
          </a:p>
          <a:p>
            <a:endParaRPr lang="en-US" altLang="ko-KR" sz="1000" kern="12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 git config </a:t>
            </a:r>
            <a:r>
              <a:rPr lang="en-US" altLang="ko-KR" sz="1000" kern="1200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core.safecrlf</a:t>
            </a:r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 false</a:t>
            </a:r>
          </a:p>
          <a:p>
            <a:endParaRPr lang="en-US" altLang="ko-KR" sz="1000" kern="12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3069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545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7488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브랜치는</a:t>
            </a:r>
            <a:r>
              <a:rPr lang="ko-KR" altLang="en-US" sz="1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첫 번째 </a:t>
            </a:r>
            <a:r>
              <a:rPr lang="ko-KR" altLang="en-US" sz="1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커밋을</a:t>
            </a:r>
            <a:r>
              <a:rPr lang="ko-KR" altLang="en-US" sz="1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만들면</a:t>
            </a:r>
            <a:r>
              <a:rPr lang="en-US" altLang="ko-KR" sz="1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, master </a:t>
            </a:r>
            <a:r>
              <a:rPr lang="ko-KR" altLang="en-US" sz="1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브랜치가</a:t>
            </a:r>
            <a:r>
              <a:rPr lang="ko-KR" altLang="en-US" sz="1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생성된 </a:t>
            </a:r>
            <a:r>
              <a:rPr lang="ko-KR" altLang="en-US" sz="1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커밋을</a:t>
            </a:r>
            <a:r>
              <a:rPr lang="ko-KR" altLang="en-US" sz="1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가리킨다</a:t>
            </a:r>
            <a:r>
              <a:rPr lang="en-US" altLang="ko-KR" sz="1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425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관리해야할</a:t>
            </a:r>
            <a:r>
              <a:rPr lang="ko-KR" altLang="en-US" dirty="0"/>
              <a:t> 대상의 규모도 커지고</a:t>
            </a:r>
            <a:r>
              <a:rPr lang="en-US" altLang="ko-KR" dirty="0"/>
              <a:t>, </a:t>
            </a:r>
            <a:r>
              <a:rPr lang="ko-KR" altLang="en-US" dirty="0"/>
              <a:t>복잡도도 상승</a:t>
            </a:r>
            <a:r>
              <a:rPr lang="en-US" altLang="ko-KR" dirty="0"/>
              <a:t>, </a:t>
            </a:r>
            <a:r>
              <a:rPr lang="ko-KR" altLang="en-US" dirty="0"/>
              <a:t>대상도 다양해짐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6699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warning: LF will be replaced by CRLF in file1.txt.</a:t>
            </a:r>
          </a:p>
          <a:p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The file will have its original line endings in your working directory.</a:t>
            </a:r>
          </a:p>
          <a:p>
            <a:endParaRPr lang="en-US" altLang="ko-KR" sz="1000" kern="12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 git config </a:t>
            </a:r>
            <a:r>
              <a:rPr lang="en-US" altLang="ko-KR" sz="1000" kern="1200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core.safecrlf</a:t>
            </a:r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 false</a:t>
            </a:r>
          </a:p>
          <a:p>
            <a:endParaRPr lang="en-US" altLang="ko-KR" sz="1000" kern="12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1055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warning: LF will be replaced by CRLF in file1.txt.</a:t>
            </a:r>
          </a:p>
          <a:p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The file will have its original line endings in your working directory.</a:t>
            </a:r>
          </a:p>
          <a:p>
            <a:endParaRPr lang="en-US" altLang="ko-KR" sz="1000" kern="12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 git config </a:t>
            </a:r>
            <a:r>
              <a:rPr lang="en-US" altLang="ko-KR" sz="1000" kern="1200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core.safecrlf</a:t>
            </a:r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 false</a:t>
            </a:r>
          </a:p>
          <a:p>
            <a:endParaRPr lang="en-US" altLang="ko-KR" sz="1000" kern="12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7926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작업 공간</a:t>
            </a:r>
            <a:r>
              <a:rPr lang="en-US" altLang="ko-KR" dirty="0"/>
              <a:t>(</a:t>
            </a:r>
            <a:r>
              <a:rPr lang="ko-KR" altLang="en-US" dirty="0" err="1"/>
              <a:t>브랜치</a:t>
            </a:r>
            <a:r>
              <a:rPr lang="en-US" altLang="ko-KR" dirty="0"/>
              <a:t>)</a:t>
            </a:r>
            <a:r>
              <a:rPr lang="ko-KR" altLang="en-US" dirty="0"/>
              <a:t>을 생성해서 개발 진행한다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325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브랜치만</a:t>
            </a:r>
            <a:r>
              <a:rPr lang="ko-KR" altLang="en-US" dirty="0"/>
              <a:t> </a:t>
            </a:r>
            <a:r>
              <a:rPr lang="ko-KR" altLang="en-US" dirty="0" err="1"/>
              <a:t>생성되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5599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warning: LF will be replaced by CRLF in file1.txt.</a:t>
            </a:r>
          </a:p>
          <a:p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The file will have its original line endings in your working directory.</a:t>
            </a:r>
          </a:p>
          <a:p>
            <a:endParaRPr lang="en-US" altLang="ko-KR" sz="1000" kern="12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 git config </a:t>
            </a:r>
            <a:r>
              <a:rPr lang="en-US" altLang="ko-KR" sz="1000" kern="1200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core.safecrlf</a:t>
            </a:r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 false</a:t>
            </a:r>
          </a:p>
          <a:p>
            <a:endParaRPr lang="en-US" altLang="ko-KR" sz="1000" kern="12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704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2725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9461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warning: LF will be replaced by CRLF in file1.txt.</a:t>
            </a:r>
          </a:p>
          <a:p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The file will have its original line endings in your working directory.</a:t>
            </a:r>
          </a:p>
          <a:p>
            <a:endParaRPr lang="en-US" altLang="ko-KR" sz="1000" kern="12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 git config </a:t>
            </a:r>
            <a:r>
              <a:rPr lang="en-US" altLang="ko-KR" sz="1000" kern="1200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core.safecrlf</a:t>
            </a:r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 false</a:t>
            </a:r>
          </a:p>
          <a:p>
            <a:endParaRPr lang="en-US" altLang="ko-KR" sz="1000" kern="12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4946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094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브랜치가</a:t>
            </a:r>
            <a:r>
              <a:rPr lang="ko-KR" altLang="en-US" dirty="0"/>
              <a:t> 가리키고 있는 히스토리가 무엇이고 어떻게 갈라져 나왔는지 보여준다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85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GIT</a:t>
            </a:r>
            <a:r>
              <a:rPr lang="ko-KR" altLang="en-US" dirty="0"/>
              <a:t>을 </a:t>
            </a:r>
            <a:r>
              <a:rPr lang="ko-KR" altLang="en-US" dirty="0" err="1"/>
              <a:t>만들때의</a:t>
            </a:r>
            <a:r>
              <a:rPr lang="ko-KR" altLang="en-US" dirty="0"/>
              <a:t>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17041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</a:t>
            </a:r>
            <a:r>
              <a:rPr lang="ko-KR" altLang="en-US" dirty="0" err="1"/>
              <a:t>브랜치</a:t>
            </a:r>
            <a:r>
              <a:rPr lang="ko-KR" altLang="en-US" dirty="0"/>
              <a:t> 생성해서 해결 후 테스트까지 완료되면 다시 </a:t>
            </a:r>
            <a:r>
              <a:rPr lang="ko-KR" altLang="en-US" dirty="0" err="1"/>
              <a:t>병함함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5677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브랜치가</a:t>
            </a:r>
            <a:r>
              <a:rPr lang="ko-KR" altLang="en-US" dirty="0"/>
              <a:t> 가리키고 있는 히스토리가 무엇이고 어떻게 갈라져 나왔는지 보여준다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600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4753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warning: LF will be replaced by CRLF in file1.txt.</a:t>
            </a:r>
          </a:p>
          <a:p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The file will have its original line endings in your working directory.</a:t>
            </a:r>
          </a:p>
          <a:p>
            <a:endParaRPr lang="en-US" altLang="ko-KR" sz="1000" kern="12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 git config </a:t>
            </a:r>
            <a:r>
              <a:rPr lang="en-US" altLang="ko-KR" sz="1000" kern="1200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core.safecrlf</a:t>
            </a:r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 false</a:t>
            </a:r>
          </a:p>
          <a:p>
            <a:endParaRPr lang="en-US" altLang="ko-KR" sz="1000" kern="12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4252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6269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4767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브랜치가</a:t>
            </a:r>
            <a:r>
              <a:rPr lang="ko-KR" altLang="en-US" dirty="0"/>
              <a:t> 가리키고 있는 히스토리가 무엇이고 어떻게 갈라져 나왔는지 보여준다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3380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브랜치가</a:t>
            </a:r>
            <a:r>
              <a:rPr lang="ko-KR" altLang="en-US" dirty="0"/>
              <a:t> 가리키고 있는 히스토리가 무엇이고 어떻게 갈라져 나왔는지 보여준다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3125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9069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브랜치가</a:t>
            </a:r>
            <a:r>
              <a:rPr lang="ko-KR" altLang="en-US" dirty="0"/>
              <a:t> 가리키고 있는 히스토리가 무엇이고 어떻게 갈라져 나왔는지 보여준다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598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유수의 </a:t>
            </a:r>
            <a:r>
              <a:rPr lang="en-US" altLang="ko-KR" dirty="0"/>
              <a:t>it </a:t>
            </a:r>
            <a:r>
              <a:rPr lang="ko-KR" altLang="en-US" dirty="0"/>
              <a:t>기업들이 파트너사로 있음을 언급</a:t>
            </a:r>
            <a:r>
              <a:rPr lang="en-US" altLang="ko-KR" dirty="0"/>
              <a:t>~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95588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5910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52579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11563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7052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브랜치가</a:t>
            </a:r>
            <a:r>
              <a:rPr lang="ko-KR" altLang="en-US" dirty="0"/>
              <a:t> 가리키고 있는 히스토리가 무엇이고 어떻게 갈라져 나왔는지 보여준다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08110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브랜치가</a:t>
            </a:r>
            <a:r>
              <a:rPr lang="ko-KR" altLang="en-US" dirty="0"/>
              <a:t> 가리키고 있는 히스토리가 무엇이고 어떻게 갈라져 나왔는지 보여준다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2818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브랜치가</a:t>
            </a:r>
            <a:r>
              <a:rPr lang="ko-KR" altLang="en-US" dirty="0"/>
              <a:t> 가리키고 있는 히스토리가 무엇이고 어떻게 갈라져 나왔는지 보여준다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783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브랜치가</a:t>
            </a:r>
            <a:r>
              <a:rPr lang="ko-KR" altLang="en-US" dirty="0"/>
              <a:t> 가리키고 있는 히스토리가 무엇이고 어떻게 갈라져 나왔는지 보여준다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0857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1488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01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7319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4952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30467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서로 다른 개발자가 각자의 로컬저장소에서 </a:t>
            </a:r>
          </a:p>
          <a:p>
            <a:pPr marL="0" indent="0">
              <a:buNone/>
            </a:pPr>
            <a:r>
              <a:rPr lang="ko-KR" altLang="en-US" dirty="0"/>
              <a:t>    동일한 파일</a:t>
            </a:r>
            <a:r>
              <a:rPr lang="en-US" altLang="ko-KR" dirty="0"/>
              <a:t>(</a:t>
            </a:r>
            <a:r>
              <a:rPr lang="ko-KR" altLang="en-US" dirty="0"/>
              <a:t>동일한 라인</a:t>
            </a:r>
            <a:r>
              <a:rPr lang="en-US" altLang="ko-KR" dirty="0"/>
              <a:t>) </a:t>
            </a:r>
            <a:r>
              <a:rPr lang="ko-KR" altLang="en-US" dirty="0"/>
              <a:t>에 다르게 수정하였다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이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ko-KR" altLang="en-US" dirty="0" err="1"/>
              <a:t>커밋이</a:t>
            </a:r>
            <a:r>
              <a:rPr lang="ko-KR" altLang="en-US" dirty="0"/>
              <a:t> 동시에 업로드 된다면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ko-KR" altLang="en-US" dirty="0"/>
              <a:t>누구의 </a:t>
            </a:r>
            <a:r>
              <a:rPr lang="ko-KR" altLang="en-US" dirty="0" err="1"/>
              <a:t>커밋이</a:t>
            </a:r>
            <a:r>
              <a:rPr lang="ko-KR" altLang="en-US" dirty="0"/>
              <a:t> 반영되어야 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01241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warning: LF will be replaced by CRLF in file1.txt.</a:t>
            </a:r>
          </a:p>
          <a:p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The file will have its original line endings in your working directory.</a:t>
            </a:r>
          </a:p>
          <a:p>
            <a:endParaRPr lang="en-US" altLang="ko-KR" sz="1000" kern="12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 git config </a:t>
            </a:r>
            <a:r>
              <a:rPr lang="en-US" altLang="ko-KR" sz="1000" kern="1200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core.safecrlf</a:t>
            </a:r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 false</a:t>
            </a:r>
          </a:p>
          <a:p>
            <a:endParaRPr lang="en-US" altLang="ko-KR" sz="1000" kern="12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28830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warning: LF will be replaced by CRLF in file1.txt.</a:t>
            </a:r>
          </a:p>
          <a:p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The file will have its original line endings in your working directory.</a:t>
            </a:r>
          </a:p>
          <a:p>
            <a:endParaRPr lang="en-US" altLang="ko-KR" sz="1000" kern="12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 git config </a:t>
            </a:r>
            <a:r>
              <a:rPr lang="en-US" altLang="ko-KR" sz="1000" kern="1200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core.safecrlf</a:t>
            </a:r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 false</a:t>
            </a:r>
          </a:p>
          <a:p>
            <a:endParaRPr lang="en-US" altLang="ko-KR" sz="1000" kern="12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5266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warning: LF will be replaced by CRLF in file1.txt.</a:t>
            </a:r>
          </a:p>
          <a:p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The file will have its original line endings in your working directory.</a:t>
            </a:r>
          </a:p>
          <a:p>
            <a:endParaRPr lang="en-US" altLang="ko-KR" sz="1000" kern="12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 git config </a:t>
            </a:r>
            <a:r>
              <a:rPr lang="en-US" altLang="ko-KR" sz="1000" kern="1200" dirty="0" err="1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core.safecrlf</a:t>
            </a:r>
            <a:r>
              <a:rPr lang="en-US" altLang="ko-KR" sz="1000" kern="1200" dirty="0">
                <a:solidFill>
                  <a:schemeClr val="tx1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+mn-cs"/>
              </a:rPr>
              <a:t> false</a:t>
            </a:r>
          </a:p>
          <a:p>
            <a:endParaRPr lang="en-US" altLang="ko-KR" sz="1000" kern="1200" dirty="0">
              <a:solidFill>
                <a:schemeClr val="tx1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8611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35080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3733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88624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E186-ABC2-48B2-9EA7-E83B5DD5B3EB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976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121894" tIns="121894" rIns="121894" bIns="121894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Gothic A1 ExtraBold"/>
              <a:buNone/>
              <a:defRPr sz="3600">
                <a:latin typeface="Gothic A1 ExtraBold"/>
                <a:ea typeface="Gothic A1 ExtraBold"/>
                <a:cs typeface="Gothic A1 ExtraBold"/>
                <a:sym typeface="Gothic A1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700" cy="524800"/>
          </a:xfrm>
          <a:prstGeom prst="rect">
            <a:avLst/>
          </a:prstGeom>
        </p:spPr>
        <p:txBody>
          <a:bodyPr spcFirstLastPara="1" wrap="square" lIns="121894" tIns="121894" rIns="121894" bIns="12189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7496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288" y="2874280"/>
            <a:ext cx="8353427" cy="1804733"/>
          </a:xfrm>
        </p:spPr>
        <p:txBody>
          <a:bodyPr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lIns="121914" tIns="60957" rIns="121914" bIns="60957"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lIns="121914" tIns="60957" rIns="121914" bIns="60957"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2271-B0B8-4281-AA72-B663E04786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90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2024" y="0"/>
            <a:ext cx="8356691" cy="1196976"/>
          </a:xfrm>
        </p:spPr>
        <p:txBody>
          <a:bodyPr/>
          <a:lstStyle>
            <a:lvl1pPr algn="l">
              <a:defRPr sz="43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95290" y="1196980"/>
            <a:ext cx="8353425" cy="4896321"/>
          </a:xfrm>
        </p:spPr>
        <p:txBody>
          <a:bodyPr/>
          <a:lstStyle>
            <a:lvl1pPr marL="257162" indent="-257162">
              <a:buFont typeface="Wingdings" panose="05000000000000000000" pitchFamily="2" charset="2"/>
              <a:buChar char="§"/>
              <a:defRPr sz="21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72641" indent="-202398">
              <a:buFont typeface="Arial" panose="020B0604020202020204" pitchFamily="34" charset="0"/>
              <a:buChar char="ͦ"/>
              <a:defRPr sz="1900">
                <a:ea typeface="나눔스퀘어 Bold" panose="020B0600000101010101" pitchFamily="50" charset="-127"/>
              </a:defRPr>
            </a:lvl2pPr>
            <a:lvl3pPr marL="558375" indent="-285737">
              <a:buFont typeface="Arial" panose="020B0604020202020204" pitchFamily="34" charset="0"/>
              <a:buChar char="•"/>
              <a:defRPr sz="19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982614" indent="-317484">
              <a:buFont typeface="Arial" panose="020B0604020202020204" pitchFamily="34" charset="0"/>
              <a:buChar char="•"/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r>
              <a:rPr lang="ko-KR" altLang="en-US" dirty="0"/>
              <a:t>둘째 수준</a:t>
            </a:r>
            <a:endParaRPr lang="en-US" altLang="ko-KR" dirty="0"/>
          </a:p>
          <a:p>
            <a:pPr lvl="3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lIns="121914" tIns="60957" rIns="121914" bIns="60957"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lIns="121914" tIns="60957" rIns="121914" bIns="60957"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2271-B0B8-4281-AA72-B663E04786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626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288" y="2874280"/>
            <a:ext cx="8353427" cy="1804733"/>
          </a:xfrm>
        </p:spPr>
        <p:txBody>
          <a:bodyPr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121914" tIns="60957" rIns="121914" bIns="60957"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121914" tIns="60957" rIns="121914" bIns="60957"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2271-B0B8-4281-AA72-B663E04786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321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95287" y="2156302"/>
            <a:ext cx="8353426" cy="2522711"/>
          </a:xfrm>
        </p:spPr>
        <p:txBody>
          <a:bodyPr>
            <a:norm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</a:t>
            </a:r>
            <a:br>
              <a:rPr lang="en-US" altLang="ko-KR" dirty="0"/>
            </a:br>
            <a:r>
              <a:rPr lang="ko-KR" altLang="en-US" dirty="0"/>
              <a:t>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F96D33-4D23-42D4-B381-39962DB9AE70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2271-B0B8-4281-AA72-B663E0478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41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287" y="2874280"/>
            <a:ext cx="8353426" cy="1804733"/>
          </a:xfrm>
        </p:spPr>
        <p:txBody>
          <a:bodyPr>
            <a:normAutofit/>
          </a:bodyPr>
          <a:lstStyle>
            <a:lvl1pPr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F96D33-4D23-42D4-B381-39962DB9AE70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2271-B0B8-4281-AA72-B663E0478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608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3654" y="213642"/>
            <a:ext cx="8356691" cy="1196975"/>
          </a:xfrm>
        </p:spPr>
        <p:txBody>
          <a:bodyPr/>
          <a:lstStyle>
            <a:lvl1pPr algn="l"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F96D33-4D23-42D4-B381-39962DB9AE70}" type="datetimeFigureOut">
              <a:rPr lang="ko-KR" altLang="en-US" smtClean="0"/>
              <a:t>2020-01-17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2271-B0B8-4281-AA72-B663E04786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1619423" y="1954130"/>
            <a:ext cx="7129041" cy="4667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ea typeface="Noto Sans CJK KR Medium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70917" y="1916832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70917" y="302153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70917" y="4126238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1598652" y="2430799"/>
            <a:ext cx="57606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1598652" y="3535502"/>
            <a:ext cx="57606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1598652" y="5085184"/>
            <a:ext cx="57606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/>
          <p:cNvSpPr>
            <a:spLocks noGrp="1"/>
          </p:cNvSpPr>
          <p:nvPr>
            <p:ph type="body" sz="quarter" idx="14"/>
          </p:nvPr>
        </p:nvSpPr>
        <p:spPr>
          <a:xfrm>
            <a:off x="1619671" y="3058666"/>
            <a:ext cx="7129041" cy="476836"/>
          </a:xfrm>
        </p:spPr>
        <p:txBody>
          <a:bodyPr>
            <a:noAutofit/>
          </a:bodyPr>
          <a:lstStyle>
            <a:lvl1pPr marL="0" indent="0">
              <a:buNone/>
              <a:defRPr sz="2400">
                <a:ea typeface="Noto Sans CJK KR Medium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5"/>
          </p:nvPr>
        </p:nvSpPr>
        <p:spPr>
          <a:xfrm>
            <a:off x="1619671" y="4195972"/>
            <a:ext cx="7129041" cy="889212"/>
          </a:xfrm>
        </p:spPr>
        <p:txBody>
          <a:bodyPr>
            <a:noAutofit/>
          </a:bodyPr>
          <a:lstStyle>
            <a:lvl1pPr marL="0" indent="0">
              <a:buNone/>
              <a:defRPr sz="2400">
                <a:ea typeface="Noto Sans CJK KR Medium"/>
              </a:defRPr>
            </a:lvl1pPr>
            <a:lvl2pPr marL="457200" indent="0">
              <a:buNone/>
              <a:defRPr sz="2400">
                <a:ea typeface="Noto Sans CJK KR Medium"/>
              </a:defRPr>
            </a:lvl2pPr>
            <a:lvl3pPr marL="914400" indent="0">
              <a:buNone/>
              <a:defRPr sz="2400">
                <a:ea typeface="Noto Sans CJK KR Medium"/>
              </a:defRPr>
            </a:lvl3pPr>
            <a:lvl4pPr marL="1371600" indent="0">
              <a:buNone/>
              <a:defRPr sz="2400">
                <a:ea typeface="Noto Sans CJK KR Medium"/>
              </a:defRPr>
            </a:lvl4pPr>
            <a:lvl5pPr marL="1828800" indent="0">
              <a:buNone/>
              <a:defRPr sz="2400">
                <a:ea typeface="Noto Sans CJK KR Medium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0"/>
            <a:r>
              <a:rPr lang="ko-KR" altLang="en-US" dirty="0"/>
              <a:t>마스트</a:t>
            </a:r>
          </a:p>
        </p:txBody>
      </p:sp>
    </p:spTree>
    <p:extLst>
      <p:ext uri="{BB962C8B-B14F-4D97-AF65-F5344CB8AC3E}">
        <p14:creationId xmlns:p14="http://schemas.microsoft.com/office/powerpoint/2010/main" val="417902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3435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121894" tIns="121894" rIns="121894" bIns="12189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2" y="1536633"/>
            <a:ext cx="3999900" cy="4555200"/>
          </a:xfrm>
          <a:prstGeom prst="rect">
            <a:avLst/>
          </a:prstGeom>
        </p:spPr>
        <p:txBody>
          <a:bodyPr spcFirstLastPara="1" wrap="square" lIns="121894" tIns="121894" rIns="121894" bIns="121894" anchor="t" anchorCtr="0">
            <a:noAutofit/>
          </a:bodyPr>
          <a:lstStyle>
            <a:lvl1pPr marL="457178" lvl="0" indent="-317484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354" lvl="1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2" y="1536633"/>
            <a:ext cx="3999900" cy="4555200"/>
          </a:xfrm>
          <a:prstGeom prst="rect">
            <a:avLst/>
          </a:prstGeom>
        </p:spPr>
        <p:txBody>
          <a:bodyPr spcFirstLastPara="1" wrap="square" lIns="121894" tIns="121894" rIns="121894" bIns="121894" anchor="t" anchorCtr="0">
            <a:noAutofit/>
          </a:bodyPr>
          <a:lstStyle>
            <a:lvl1pPr marL="457178" lvl="0" indent="-317484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354" lvl="1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700" cy="524800"/>
          </a:xfrm>
          <a:prstGeom prst="rect">
            <a:avLst/>
          </a:prstGeom>
        </p:spPr>
        <p:txBody>
          <a:bodyPr spcFirstLastPara="1" wrap="square" lIns="121894" tIns="121894" rIns="121894" bIns="12189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07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97961" y="350757"/>
            <a:ext cx="8520600" cy="763600"/>
          </a:xfrm>
          <a:prstGeom prst="rect">
            <a:avLst/>
          </a:prstGeom>
        </p:spPr>
        <p:txBody>
          <a:bodyPr spcFirstLastPara="1" wrap="square" lIns="121894" tIns="121894" rIns="121894" bIns="12189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Gothic A1"/>
              <a:buNone/>
              <a:defRPr b="1">
                <a:latin typeface="NanumSquare ExtraBold" panose="020B0600000101010101" pitchFamily="50" charset="-127"/>
                <a:ea typeface="NanumSquare ExtraBold" panose="020B0600000101010101" pitchFamily="50" charset="-127"/>
                <a:cs typeface="Gothic A1"/>
                <a:sym typeface="Gothic A1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700" cy="524800"/>
          </a:xfrm>
          <a:prstGeom prst="rect">
            <a:avLst/>
          </a:prstGeom>
        </p:spPr>
        <p:txBody>
          <a:bodyPr spcFirstLastPara="1" wrap="square" lIns="121894" tIns="121894" rIns="121894" bIns="12189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823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spcFirstLastPara="1" wrap="square" lIns="121894" tIns="121894" rIns="121894" bIns="121894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spcFirstLastPara="1" wrap="square" lIns="121894" tIns="121894" rIns="121894" bIns="121894" anchor="t" anchorCtr="0">
            <a:noAutofit/>
          </a:bodyPr>
          <a:lstStyle>
            <a:lvl1pPr marL="457178" lvl="0" indent="-30478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54" lvl="1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700" cy="524800"/>
          </a:xfrm>
          <a:prstGeom prst="rect">
            <a:avLst/>
          </a:prstGeom>
        </p:spPr>
        <p:txBody>
          <a:bodyPr spcFirstLastPara="1" wrap="square" lIns="121894" tIns="121894" rIns="121894" bIns="12189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4252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presso-basic" preserve="1">
  <p:cSld name="codepresso-basic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1" y="600200"/>
            <a:ext cx="6367800" cy="5454400"/>
          </a:xfrm>
          <a:prstGeom prst="rect">
            <a:avLst/>
          </a:prstGeom>
        </p:spPr>
        <p:txBody>
          <a:bodyPr spcFirstLastPara="1" wrap="square" lIns="121894" tIns="121894" rIns="121894" bIns="121894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Gothic A1"/>
              <a:buNone/>
              <a:defRPr sz="4800" b="1">
                <a:latin typeface="NanumSquare ExtraBold" panose="020B0600000101010101" pitchFamily="50" charset="-127"/>
                <a:ea typeface="NanumSquare ExtraBold" panose="020B0600000101010101" pitchFamily="50" charset="-127"/>
                <a:cs typeface="Gothic A1"/>
                <a:sym typeface="Gothic A1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700" cy="524800"/>
          </a:xfrm>
          <a:prstGeom prst="rect">
            <a:avLst/>
          </a:prstGeom>
        </p:spPr>
        <p:txBody>
          <a:bodyPr spcFirstLastPara="1" wrap="square" lIns="121894" tIns="121894" rIns="121894" bIns="12189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640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0" tIns="91420" rIns="91420" bIns="9142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121894" tIns="121894" rIns="121894" bIns="121894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3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800"/>
          </a:xfrm>
          <a:prstGeom prst="rect">
            <a:avLst/>
          </a:prstGeom>
        </p:spPr>
        <p:txBody>
          <a:bodyPr spcFirstLastPara="1" wrap="square" lIns="121894" tIns="121894" rIns="121894" bIns="121894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800"/>
          </a:xfrm>
          <a:prstGeom prst="rect">
            <a:avLst/>
          </a:prstGeom>
        </p:spPr>
        <p:txBody>
          <a:bodyPr spcFirstLastPara="1" wrap="square" lIns="121894" tIns="121894" rIns="121894" bIns="121894" anchor="ctr" anchorCtr="0">
            <a:noAutofit/>
          </a:bodyPr>
          <a:lstStyle>
            <a:lvl1pPr marL="457178" lvl="0" indent="-34288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700" cy="524800"/>
          </a:xfrm>
          <a:prstGeom prst="rect">
            <a:avLst/>
          </a:prstGeom>
        </p:spPr>
        <p:txBody>
          <a:bodyPr spcFirstLastPara="1" wrap="square" lIns="121894" tIns="121894" rIns="121894" bIns="12189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53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800"/>
          </a:xfrm>
          <a:prstGeom prst="rect">
            <a:avLst/>
          </a:prstGeom>
        </p:spPr>
        <p:txBody>
          <a:bodyPr spcFirstLastPara="1" wrap="square" lIns="121894" tIns="121894" rIns="121894" bIns="121894" anchor="ctr" anchorCtr="0">
            <a:noAutofit/>
          </a:bodyPr>
          <a:lstStyle>
            <a:lvl1pPr marL="457178" lvl="0" indent="-2285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700" cy="524800"/>
          </a:xfrm>
          <a:prstGeom prst="rect">
            <a:avLst/>
          </a:prstGeom>
        </p:spPr>
        <p:txBody>
          <a:bodyPr spcFirstLastPara="1" wrap="square" lIns="121894" tIns="121894" rIns="121894" bIns="12189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4911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000"/>
          </a:xfrm>
          <a:prstGeom prst="rect">
            <a:avLst/>
          </a:prstGeom>
        </p:spPr>
        <p:txBody>
          <a:bodyPr spcFirstLastPara="1" wrap="square" lIns="121894" tIns="121894" rIns="121894" bIns="121894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400"/>
          </a:xfrm>
          <a:prstGeom prst="rect">
            <a:avLst/>
          </a:prstGeom>
        </p:spPr>
        <p:txBody>
          <a:bodyPr spcFirstLastPara="1" wrap="square" lIns="121894" tIns="121894" rIns="121894" bIns="121894" anchor="t" anchorCtr="0">
            <a:noAutofit/>
          </a:bodyPr>
          <a:lstStyle>
            <a:lvl1pPr marL="457178" lvl="0" indent="-34288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700" cy="524800"/>
          </a:xfrm>
          <a:prstGeom prst="rect">
            <a:avLst/>
          </a:prstGeom>
        </p:spPr>
        <p:txBody>
          <a:bodyPr spcFirstLastPara="1" wrap="square" lIns="121894" tIns="121894" rIns="121894" bIns="12189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529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700" cy="524800"/>
          </a:xfrm>
          <a:prstGeom prst="rect">
            <a:avLst/>
          </a:prstGeom>
        </p:spPr>
        <p:txBody>
          <a:bodyPr spcFirstLastPara="1" wrap="square" lIns="121894" tIns="121894" rIns="121894" bIns="12189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128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54551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688" r:id="rId12"/>
    <p:sldLayoutId id="2147483649" r:id="rId13"/>
    <p:sldLayoutId id="2147483662" r:id="rId14"/>
    <p:sldLayoutId id="2147483650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slide" Target="slide1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google.com/search?q=Linus+Torvalds&amp;stick=H4sIAAAAAAAAAOPgE-LUz9U3MC0rLE9X4gAxTdLz0rQ0Msqt9JPzc3JSk0sy8_P0i_PTSsoTi1Kt8osy0zPzEnMUEktLMvKLihex8vlk5pUWK4TkF5Ul5qQUAwBLvBsPUgAAAA&amp;sa=X&amp;ved=2ahUKEwixuf_9-cjjAhVO_GEKHe13B3MQmxMoATAfegQIDhAd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/git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tif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-scm.com/" TargetMode="Externa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hyperlink" Target="https://www.freecodecamp.org/news/how-to-use-git-efficiently-54320a236369/" TargetMode="Externa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tensorflow/tensorflow" TargetMode="Externa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3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5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1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1.pn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0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omar.tamimid1/tagging-a-release-for-your-android-app-using-git-8fd1938d5bdc" TargetMode="External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1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mailto:moltmann@google.com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mailto:kchyn@google.com" TargetMode="Externa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ending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endi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tensorflow/tensorflow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/git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er" TargetMode="External"/><Relationship Id="rId2" Type="http://schemas.openxmlformats.org/officeDocument/2006/relationships/hyperlink" Target="https://github.com/nhn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android" TargetMode="External"/><Relationship Id="rId5" Type="http://schemas.openxmlformats.org/officeDocument/2006/relationships/hyperlink" Target="https://github.com/facebook" TargetMode="External"/><Relationship Id="rId4" Type="http://schemas.openxmlformats.org/officeDocument/2006/relationships/hyperlink" Target="https://github.com/google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gitlab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bout.gitlab.com/" TargetMode="Externa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5F414-15E8-46F0-B965-67C36D041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72" y="1363191"/>
            <a:ext cx="8353425" cy="4896321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ko-KR" altLang="en-US" sz="2400" b="1" dirty="0">
                <a:solidFill>
                  <a:srgbClr val="FF0000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지방 </a:t>
            </a:r>
            <a:r>
              <a:rPr lang="ko-KR" altLang="en-US" sz="2400" b="1" dirty="0" err="1">
                <a:solidFill>
                  <a:srgbClr val="FF0000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교육팀</a:t>
            </a:r>
            <a:r>
              <a:rPr lang="ko-KR" altLang="en-US" sz="2400" b="1" dirty="0">
                <a:solidFill>
                  <a:srgbClr val="FF0000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 강사분께서는 아래 내용 확인 필요합니다</a:t>
            </a:r>
            <a:r>
              <a:rPr lang="en-US" altLang="ko-KR" sz="2400" b="1" dirty="0">
                <a:solidFill>
                  <a:srgbClr val="FF0000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.</a:t>
            </a:r>
          </a:p>
          <a:p>
            <a:pPr marL="0" indent="0">
              <a:lnSpc>
                <a:spcPct val="160000"/>
              </a:lnSpc>
              <a:buNone/>
            </a:pPr>
            <a:endParaRPr lang="en-US" altLang="ko-KR" sz="2400" b="1" dirty="0">
              <a:solidFill>
                <a:srgbClr val="FF0000"/>
              </a:solidFill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/>
              <a:t>1) GitHub </a:t>
            </a:r>
            <a:r>
              <a:rPr lang="ko-KR" altLang="en-US" sz="2400" dirty="0"/>
              <a:t>접속 </a:t>
            </a:r>
            <a:r>
              <a:rPr lang="en-US" altLang="ko-KR" sz="2400" dirty="0"/>
              <a:t>/ </a:t>
            </a:r>
            <a:r>
              <a:rPr lang="ko-KR" altLang="en-US" sz="2400" dirty="0"/>
              <a:t>로그인 가능 여부</a:t>
            </a:r>
          </a:p>
          <a:p>
            <a:pPr marL="0" indent="0">
              <a:buNone/>
            </a:pPr>
            <a:r>
              <a:rPr lang="en-US" altLang="ko-KR" sz="2400" dirty="0">
                <a:hlinkClick r:id="rId3" action="ppaction://hlinksldjump"/>
              </a:rPr>
              <a:t>P.58</a:t>
            </a:r>
            <a:r>
              <a:rPr lang="en-US" altLang="ko-KR" sz="2400" dirty="0"/>
              <a:t> </a:t>
            </a:r>
            <a:r>
              <a:rPr lang="ko-KR" altLang="en-US" sz="2400" dirty="0"/>
              <a:t>부터 사전 점검 필요 </a:t>
            </a:r>
            <a:r>
              <a:rPr lang="en-US" altLang="ko-KR" sz="2400" dirty="0"/>
              <a:t>(</a:t>
            </a:r>
            <a:r>
              <a:rPr lang="ko-KR" altLang="en-US" sz="2400" dirty="0">
                <a:solidFill>
                  <a:srgbClr val="FF0000"/>
                </a:solidFill>
              </a:rPr>
              <a:t>안되면 </a:t>
            </a:r>
            <a:r>
              <a:rPr lang="ko-KR" altLang="en-US" sz="2400" dirty="0" err="1">
                <a:solidFill>
                  <a:srgbClr val="FF0000"/>
                </a:solidFill>
              </a:rPr>
              <a:t>집에가서</a:t>
            </a:r>
            <a:r>
              <a:rPr lang="ko-KR" altLang="en-US" sz="2400" dirty="0">
                <a:solidFill>
                  <a:srgbClr val="FF0000"/>
                </a:solidFill>
              </a:rPr>
              <a:t> 각자 해봐라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r>
              <a:rPr lang="en-US" altLang="ko-KR" sz="2400" dirty="0"/>
              <a:t>- https://github.com </a:t>
            </a:r>
            <a:r>
              <a:rPr lang="ko-KR" altLang="en-US" sz="2400" dirty="0"/>
              <a:t>접속해서 </a:t>
            </a:r>
            <a:r>
              <a:rPr lang="ko-KR" altLang="en-US" sz="2400" dirty="0" err="1"/>
              <a:t>로그인해보기</a:t>
            </a:r>
            <a:endParaRPr lang="ko-KR" altLang="en-US" sz="2400" dirty="0"/>
          </a:p>
          <a:p>
            <a:pPr marL="0" indent="0">
              <a:buNone/>
            </a:pPr>
            <a:r>
              <a:rPr lang="en-US" altLang="ko-KR" sz="2400" dirty="0"/>
              <a:t>- https://github.com/tensorflow/tensorflow  </a:t>
            </a:r>
            <a:r>
              <a:rPr lang="ko-KR" altLang="en-US" sz="2400" dirty="0"/>
              <a:t>접속</a:t>
            </a:r>
          </a:p>
          <a:p>
            <a:pPr marL="0" indent="0">
              <a:buNone/>
            </a:pPr>
            <a:r>
              <a:rPr lang="en-US" altLang="ko-KR" sz="2400" dirty="0"/>
              <a:t>- https://github.com/git/git  </a:t>
            </a:r>
            <a:r>
              <a:rPr lang="ko-KR" altLang="en-US" sz="2400" dirty="0"/>
              <a:t>접속</a:t>
            </a:r>
            <a:br>
              <a:rPr lang="ko-KR" altLang="en-US" sz="2400" dirty="0"/>
            </a:br>
            <a:endParaRPr lang="ko-KR" altLang="en-US" sz="2400" dirty="0"/>
          </a:p>
          <a:p>
            <a:pPr marL="0" indent="0">
              <a:buNone/>
            </a:pPr>
            <a:r>
              <a:rPr lang="en-US" altLang="ko-KR" sz="2400" dirty="0"/>
              <a:t>2) GitHub </a:t>
            </a:r>
            <a:r>
              <a:rPr lang="ko-KR" altLang="en-US" sz="2400" dirty="0" err="1"/>
              <a:t>오픈소스프로젝트</a:t>
            </a:r>
            <a:r>
              <a:rPr lang="ko-KR" altLang="en-US" sz="2400" dirty="0"/>
              <a:t>  </a:t>
            </a:r>
            <a:r>
              <a:rPr lang="en-US" altLang="ko-KR" sz="2400" dirty="0"/>
              <a:t>clone </a:t>
            </a:r>
            <a:r>
              <a:rPr lang="ko-KR" altLang="en-US" sz="2400" dirty="0"/>
              <a:t>가능한지 여부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  <a:hlinkClick r:id="rId4" action="ppaction://hlinksldjump"/>
              </a:rPr>
              <a:t>- P.144</a:t>
            </a:r>
            <a:r>
              <a:rPr lang="en-US" altLang="ko-KR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부터 내용 사전 점검 필요</a:t>
            </a:r>
            <a:r>
              <a:rPr lang="en-US" altLang="ko-KR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만약에 안되면 해당 내용은 지우세요</a:t>
            </a:r>
            <a:r>
              <a:rPr lang="en-US" altLang="ko-KR" sz="2400" dirty="0">
                <a:solidFill>
                  <a:srgbClr val="FF0000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.</a:t>
            </a:r>
          </a:p>
          <a:p>
            <a:pPr marL="0" indent="0">
              <a:lnSpc>
                <a:spcPct val="160000"/>
              </a:lnSpc>
              <a:buNone/>
            </a:pPr>
            <a:endParaRPr lang="en-US" altLang="ko-KR" sz="2400" dirty="0">
              <a:solidFill>
                <a:schemeClr val="tx1"/>
              </a:solidFill>
              <a:latin typeface="NanumSquare" panose="020B0600000101010101" pitchFamily="50" charset="-127"/>
              <a:ea typeface="NanumSquare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highlight>
                  <a:srgbClr val="FFFF00"/>
                </a:highlight>
                <a:latin typeface="+mj-ea"/>
                <a:ea typeface="+mj-ea"/>
              </a:rPr>
              <a:t>[</a:t>
            </a:r>
            <a:r>
              <a:rPr lang="ko-KR" altLang="en-US" b="1" dirty="0" err="1">
                <a:highlight>
                  <a:srgbClr val="FFFF00"/>
                </a:highlight>
                <a:latin typeface="+mj-ea"/>
                <a:ea typeface="+mj-ea"/>
              </a:rPr>
              <a:t>강사용</a:t>
            </a:r>
            <a:r>
              <a:rPr lang="en-US" altLang="ko-KR" b="1" dirty="0">
                <a:highlight>
                  <a:srgbClr val="FFFF00"/>
                </a:highlight>
                <a:latin typeface="+mj-ea"/>
                <a:ea typeface="+mj-ea"/>
              </a:rPr>
              <a:t>] </a:t>
            </a:r>
            <a:r>
              <a:rPr lang="ko-KR" altLang="en-US" b="1" dirty="0">
                <a:highlight>
                  <a:srgbClr val="FFFF00"/>
                </a:highlight>
                <a:latin typeface="+mj-ea"/>
                <a:ea typeface="+mj-ea"/>
              </a:rPr>
              <a:t>아래 확인 후 삭제</a:t>
            </a:r>
          </a:p>
        </p:txBody>
      </p:sp>
    </p:spTree>
    <p:extLst>
      <p:ext uri="{BB962C8B-B14F-4D97-AF65-F5344CB8AC3E}">
        <p14:creationId xmlns:p14="http://schemas.microsoft.com/office/powerpoint/2010/main" val="2949401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5F414-15E8-46F0-B965-67C36D041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196975"/>
            <a:ext cx="8353425" cy="52563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3200" dirty="0">
                <a:latin typeface="+mn-ea"/>
                <a:ea typeface="+mn-ea"/>
              </a:rPr>
              <a:t> </a:t>
            </a:r>
            <a:endParaRPr lang="en-US" altLang="ko-KR" sz="3200" dirty="0">
              <a:latin typeface="+mn-ea"/>
              <a:ea typeface="+mn-ea"/>
            </a:endParaRPr>
          </a:p>
          <a:p>
            <a:pPr marL="0" indent="0" algn="ctr">
              <a:buNone/>
            </a:pPr>
            <a:r>
              <a:rPr lang="ko-KR" altLang="en-US" sz="3200" dirty="0">
                <a:latin typeface="+mn-ea"/>
                <a:ea typeface="+mn-ea"/>
              </a:rPr>
              <a:t>우리가 만드는 제품이 무결하다는 것을</a:t>
            </a:r>
            <a:endParaRPr lang="en-US" altLang="ko-KR" sz="3200" dirty="0">
              <a:latin typeface="+mn-ea"/>
              <a:ea typeface="+mn-ea"/>
            </a:endParaRPr>
          </a:p>
          <a:p>
            <a:pPr marL="0" indent="0" algn="ctr">
              <a:buNone/>
            </a:pPr>
            <a:r>
              <a:rPr lang="ko-KR" altLang="en-US" sz="3200" dirty="0">
                <a:latin typeface="+mn-ea"/>
                <a:ea typeface="+mn-ea"/>
              </a:rPr>
              <a:t> 실시간으로 관리하고 추적하는 과정이며</a:t>
            </a:r>
            <a:r>
              <a:rPr lang="en-US" altLang="ko-KR" sz="3200" dirty="0">
                <a:latin typeface="+mn-ea"/>
                <a:ea typeface="+mn-ea"/>
              </a:rPr>
              <a:t>,</a:t>
            </a:r>
          </a:p>
          <a:p>
            <a:pPr marL="0" indent="0" algn="ctr">
              <a:buNone/>
            </a:pPr>
            <a:r>
              <a:rPr lang="ko-KR" altLang="en-US" sz="3200" dirty="0">
                <a:latin typeface="+mn-ea"/>
                <a:ea typeface="+mn-ea"/>
              </a:rPr>
              <a:t>이를 통해 </a:t>
            </a:r>
            <a:endParaRPr lang="en-US" altLang="ko-KR" sz="3200" dirty="0">
              <a:latin typeface="+mn-ea"/>
              <a:ea typeface="+mn-ea"/>
            </a:endParaRPr>
          </a:p>
          <a:p>
            <a:pPr marL="0" indent="0" algn="ctr">
              <a:buNone/>
            </a:pPr>
            <a:r>
              <a:rPr lang="ko-KR" altLang="en-US" sz="3200" b="1" dirty="0">
                <a:solidFill>
                  <a:srgbClr val="0066FF"/>
                </a:solidFill>
                <a:latin typeface="+mn-ea"/>
                <a:ea typeface="+mn-ea"/>
              </a:rPr>
              <a:t>프로젝트의 리스크를 최소화</a:t>
            </a:r>
            <a:r>
              <a:rPr lang="ko-KR" altLang="en-US" sz="3200" dirty="0">
                <a:latin typeface="+mn-ea"/>
                <a:ea typeface="+mn-ea"/>
              </a:rPr>
              <a:t>할 수 있다</a:t>
            </a:r>
            <a:r>
              <a:rPr lang="en-US" altLang="ko-KR" sz="3200" dirty="0">
                <a:latin typeface="+mn-ea"/>
                <a:ea typeface="+mn-ea"/>
              </a:rPr>
              <a:t>.</a:t>
            </a:r>
            <a:endParaRPr lang="ko-KR" altLang="en-US" sz="3200" dirty="0">
              <a:latin typeface="+mn-ea"/>
              <a:ea typeface="+mn-ea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1E42CA8-EA84-4357-83DF-818AA03C60BE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+mj-ea"/>
                <a:ea typeface="+mj-ea"/>
              </a:rPr>
              <a:t>형상관리 왜 중요할까요</a:t>
            </a:r>
            <a:r>
              <a:rPr lang="en-US" altLang="ko-KR" b="1" dirty="0">
                <a:latin typeface="+mj-ea"/>
                <a:ea typeface="+mj-ea"/>
              </a:rPr>
              <a:t>?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763977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스테이징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영역에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변경점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추가하기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55ACAA-3728-5E4D-B39E-DDCCADF51CE0}"/>
              </a:ext>
            </a:extLst>
          </p:cNvPr>
          <p:cNvSpPr txBox="1"/>
          <p:nvPr/>
        </p:nvSpPr>
        <p:spPr>
          <a:xfrm>
            <a:off x="611560" y="1262764"/>
            <a:ext cx="7776864" cy="5376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+mn-ea"/>
              </a:rPr>
              <a:t>작업 디렉토리의 변경사항 중 </a:t>
            </a:r>
            <a:endParaRPr kumimoji="1"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 err="1">
                <a:latin typeface="+mn-ea"/>
              </a:rPr>
              <a:t>커밋</a:t>
            </a:r>
            <a:r>
              <a:rPr kumimoji="1" lang="ko-KR" altLang="en-US" sz="2400" dirty="0">
                <a:latin typeface="+mn-ea"/>
              </a:rPr>
              <a:t> 예정인 파일들은 </a:t>
            </a:r>
            <a:r>
              <a:rPr kumimoji="1" lang="ko-KR" altLang="en-US" sz="2400" dirty="0" err="1">
                <a:latin typeface="+mn-ea"/>
              </a:rPr>
              <a:t>스테이징</a:t>
            </a:r>
            <a:r>
              <a:rPr kumimoji="1" lang="ko-KR" altLang="en-US" sz="2400" dirty="0">
                <a:latin typeface="+mn-ea"/>
              </a:rPr>
              <a:t> 영역에 추가</a:t>
            </a:r>
            <a:r>
              <a:rPr kumimoji="1" lang="en-US" altLang="ko-KR" sz="2400" dirty="0">
                <a:latin typeface="+mn-ea"/>
              </a:rPr>
              <a:t>!</a:t>
            </a:r>
          </a:p>
          <a:p>
            <a:r>
              <a:rPr lang="en-US" altLang="ko-KR" sz="2400" dirty="0">
                <a:latin typeface="+mn-ea"/>
              </a:rPr>
              <a:t> </a:t>
            </a:r>
          </a:p>
          <a:p>
            <a:r>
              <a:rPr lang="en-US" altLang="ko-KR" sz="2400" dirty="0">
                <a:latin typeface="+mn-ea"/>
              </a:rPr>
              <a:t> $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git add TestService.java</a:t>
            </a:r>
          </a:p>
          <a:p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 $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git status</a:t>
            </a:r>
          </a:p>
          <a:p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endParaRPr lang="en" altLang="ko-KR" sz="2400" dirty="0">
              <a:solidFill>
                <a:srgbClr val="00B050"/>
              </a:solidFill>
              <a:latin typeface="+mn-ea"/>
            </a:endParaRPr>
          </a:p>
          <a:p>
            <a:endParaRPr lang="en-US" altLang="ko-KR" sz="2400" dirty="0">
              <a:solidFill>
                <a:srgbClr val="00B05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ko-KR" altLang="en-US" sz="2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A848F3-2282-4BD9-A595-3D0D24183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390" b="9227"/>
          <a:stretch/>
        </p:blipFill>
        <p:spPr>
          <a:xfrm>
            <a:off x="1088911" y="4052278"/>
            <a:ext cx="6822162" cy="22211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2521DDE-5911-4142-8E85-A7A273A534EA}"/>
              </a:ext>
            </a:extLst>
          </p:cNvPr>
          <p:cNvSpPr/>
          <p:nvPr/>
        </p:nvSpPr>
        <p:spPr>
          <a:xfrm>
            <a:off x="2131370" y="5825450"/>
            <a:ext cx="4024806" cy="420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23380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[Tip] Warning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 </a:t>
            </a:r>
            <a:r>
              <a:rPr lang="ko-KR" altLang="en-US" b="1" dirty="0">
                <a:solidFill>
                  <a:srgbClr val="222222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 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E4DBBF-B52F-5042-88BA-340E5C852244}"/>
              </a:ext>
            </a:extLst>
          </p:cNvPr>
          <p:cNvSpPr/>
          <p:nvPr/>
        </p:nvSpPr>
        <p:spPr>
          <a:xfrm>
            <a:off x="392020" y="1662594"/>
            <a:ext cx="8356443" cy="279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222222"/>
                </a:solidFill>
                <a:latin typeface="+mn-ea"/>
              </a:rPr>
              <a:t>* </a:t>
            </a:r>
            <a:r>
              <a:rPr lang="ko-KR" altLang="en-US" sz="2400" b="1" dirty="0">
                <a:solidFill>
                  <a:srgbClr val="222222"/>
                </a:solidFill>
                <a:latin typeface="+mn-ea"/>
              </a:rPr>
              <a:t>아래 </a:t>
            </a:r>
            <a:r>
              <a:rPr lang="en-US" altLang="ko-KR" sz="2400" b="1" dirty="0">
                <a:solidFill>
                  <a:srgbClr val="222222"/>
                </a:solidFill>
                <a:latin typeface="+mn-ea"/>
              </a:rPr>
              <a:t>Warning </a:t>
            </a:r>
            <a:r>
              <a:rPr lang="ko-KR" altLang="en-US" sz="2400" b="1" dirty="0">
                <a:solidFill>
                  <a:srgbClr val="222222"/>
                </a:solidFill>
                <a:latin typeface="+mn-ea"/>
              </a:rPr>
              <a:t>로그가 발생하면</a:t>
            </a:r>
            <a:r>
              <a:rPr lang="en-US" altLang="ko-KR" sz="2400" b="1" dirty="0">
                <a:solidFill>
                  <a:srgbClr val="222222"/>
                </a:solidFill>
                <a:latin typeface="+mn-ea"/>
              </a:rPr>
              <a:t>?</a:t>
            </a:r>
            <a:endParaRPr lang="ko-KR" altLang="en-US" sz="2400" b="1" dirty="0">
              <a:solidFill>
                <a:srgbClr val="222222"/>
              </a:solidFill>
              <a:latin typeface="+mn-ea"/>
            </a:endParaRPr>
          </a:p>
          <a:p>
            <a:r>
              <a:rPr lang="en-US" altLang="ko-KR" sz="2400" dirty="0">
                <a:solidFill>
                  <a:srgbClr val="222222"/>
                </a:solidFill>
                <a:latin typeface="+mn-ea"/>
              </a:rPr>
              <a:t>  Warning: LF will be replaced by CRLF in TestService.java</a:t>
            </a:r>
          </a:p>
          <a:p>
            <a:r>
              <a:rPr lang="en-US" altLang="ko-KR" sz="2400" dirty="0">
                <a:solidFill>
                  <a:srgbClr val="222222"/>
                </a:solidFill>
                <a:latin typeface="+mn-ea"/>
              </a:rPr>
              <a:t>  The file will have its original line endings in your   </a:t>
            </a:r>
          </a:p>
          <a:p>
            <a:r>
              <a:rPr lang="en-US" altLang="ko-KR" sz="2400" dirty="0">
                <a:solidFill>
                  <a:srgbClr val="222222"/>
                </a:solidFill>
                <a:latin typeface="+mn-ea"/>
              </a:rPr>
              <a:t>  working directory</a:t>
            </a:r>
          </a:p>
          <a:p>
            <a:r>
              <a:rPr lang="en-US" altLang="ko-KR" sz="2400" dirty="0">
                <a:solidFill>
                  <a:srgbClr val="222222"/>
                </a:solidFill>
                <a:latin typeface="+mn-ea"/>
              </a:rPr>
              <a:t> </a:t>
            </a:r>
          </a:p>
          <a:p>
            <a:r>
              <a:rPr lang="en-US" altLang="ko-KR" sz="2400" b="1" dirty="0">
                <a:solidFill>
                  <a:srgbClr val="222222"/>
                </a:solidFill>
                <a:latin typeface="+mn-ea"/>
              </a:rPr>
              <a:t>* </a:t>
            </a:r>
            <a:r>
              <a:rPr lang="ko-KR" altLang="en-US" sz="2400" b="1" dirty="0">
                <a:solidFill>
                  <a:srgbClr val="222222"/>
                </a:solidFill>
                <a:latin typeface="+mn-ea"/>
              </a:rPr>
              <a:t>아래 명령어로 경고 메시지 설정을 </a:t>
            </a:r>
            <a:r>
              <a:rPr lang="en-US" altLang="ko-KR" sz="2400" b="1" dirty="0">
                <a:solidFill>
                  <a:srgbClr val="222222"/>
                </a:solidFill>
                <a:latin typeface="+mn-ea"/>
              </a:rPr>
              <a:t>off </a:t>
            </a:r>
            <a:r>
              <a:rPr lang="ko-KR" altLang="en-US" sz="2400" b="1" dirty="0">
                <a:solidFill>
                  <a:srgbClr val="222222"/>
                </a:solidFill>
                <a:latin typeface="+mn-ea"/>
              </a:rPr>
              <a:t>시키고 작업한다</a:t>
            </a:r>
            <a:r>
              <a:rPr lang="en-US" altLang="ko-KR" sz="2400" b="1" dirty="0">
                <a:solidFill>
                  <a:srgbClr val="222222"/>
                </a:solidFill>
                <a:latin typeface="+mn-ea"/>
              </a:rPr>
              <a:t>.</a:t>
            </a:r>
            <a:endParaRPr lang="ko-KR" altLang="en-US" sz="2400" b="1" dirty="0">
              <a:solidFill>
                <a:srgbClr val="222222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222222"/>
                </a:solidFill>
                <a:latin typeface="+mn-ea"/>
              </a:rPr>
              <a:t>  $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git config --global </a:t>
            </a:r>
            <a:r>
              <a:rPr lang="en-US" altLang="ko-KR" sz="2400" dirty="0" err="1">
                <a:solidFill>
                  <a:srgbClr val="0066FF"/>
                </a:solidFill>
                <a:latin typeface="+mn-ea"/>
              </a:rPr>
              <a:t>core.safecrlf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 false</a:t>
            </a:r>
            <a:r>
              <a:rPr lang="en-US" altLang="ko-KR" sz="2400" dirty="0">
                <a:solidFill>
                  <a:srgbClr val="222222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75319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5B0C15-FE31-514D-AE66-5EEB874DD5E5}"/>
              </a:ext>
            </a:extLst>
          </p:cNvPr>
          <p:cNvSpPr/>
          <p:nvPr/>
        </p:nvSpPr>
        <p:spPr>
          <a:xfrm>
            <a:off x="1547664" y="1268760"/>
            <a:ext cx="6048672" cy="4392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n-ea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7CA693D-4C31-1445-91D1-CA74C69F5E81}"/>
              </a:ext>
            </a:extLst>
          </p:cNvPr>
          <p:cNvSpPr/>
          <p:nvPr/>
        </p:nvSpPr>
        <p:spPr>
          <a:xfrm>
            <a:off x="5650949" y="1856375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Local</a:t>
            </a:r>
          </a:p>
          <a:p>
            <a:pPr algn="ctr"/>
            <a:r>
              <a:rPr kumimoji="1" lang="en-US" altLang="ko-KR" dirty="0">
                <a:latin typeface="+mn-ea"/>
              </a:rPr>
              <a:t>Repository</a:t>
            </a:r>
            <a:endParaRPr kumimoji="1" lang="ko-KR" altLang="en-US" dirty="0">
              <a:latin typeface="+mn-ea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5C90C5E-1F28-C54D-8B4A-08A1C8E4F491}"/>
              </a:ext>
            </a:extLst>
          </p:cNvPr>
          <p:cNvSpPr/>
          <p:nvPr/>
        </p:nvSpPr>
        <p:spPr>
          <a:xfrm>
            <a:off x="3705561" y="1856375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Staging</a:t>
            </a:r>
          </a:p>
          <a:p>
            <a:pPr algn="ctr"/>
            <a:r>
              <a:rPr kumimoji="1" lang="en-US" altLang="ko-KR" dirty="0">
                <a:latin typeface="+mn-ea"/>
              </a:rPr>
              <a:t>Area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3559124-21F7-2147-B121-A14E4C19FCCC}"/>
              </a:ext>
            </a:extLst>
          </p:cNvPr>
          <p:cNvSpPr/>
          <p:nvPr/>
        </p:nvSpPr>
        <p:spPr>
          <a:xfrm>
            <a:off x="1760173" y="1856375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Working</a:t>
            </a:r>
          </a:p>
          <a:p>
            <a:pPr algn="ctr"/>
            <a:r>
              <a:rPr kumimoji="1" lang="en-US" altLang="ko-KR" dirty="0">
                <a:latin typeface="+mn-ea"/>
              </a:rPr>
              <a:t>Directory</a:t>
            </a:r>
            <a:endParaRPr kumimoji="1" lang="ko-KR" altLang="en-US" dirty="0">
              <a:latin typeface="+mn-ea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9B6F2ED8-5C1A-1F40-8762-2BF83DF52FF6}"/>
              </a:ext>
            </a:extLst>
          </p:cNvPr>
          <p:cNvCxnSpPr/>
          <p:nvPr/>
        </p:nvCxnSpPr>
        <p:spPr>
          <a:xfrm>
            <a:off x="6515045" y="2504447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42F695C4-9154-3C4F-A24A-8F2E49FE3D8D}"/>
              </a:ext>
            </a:extLst>
          </p:cNvPr>
          <p:cNvCxnSpPr/>
          <p:nvPr/>
        </p:nvCxnSpPr>
        <p:spPr>
          <a:xfrm>
            <a:off x="4569657" y="2504447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00D86BD-90B2-154A-AEA8-7597D26BA555}"/>
              </a:ext>
            </a:extLst>
          </p:cNvPr>
          <p:cNvCxnSpPr/>
          <p:nvPr/>
        </p:nvCxnSpPr>
        <p:spPr>
          <a:xfrm>
            <a:off x="2622326" y="2504447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607B84-17AC-FD42-BD39-CBF7B228A265}"/>
              </a:ext>
            </a:extLst>
          </p:cNvPr>
          <p:cNvSpPr txBox="1"/>
          <p:nvPr/>
        </p:nvSpPr>
        <p:spPr>
          <a:xfrm>
            <a:off x="3497509" y="1268760"/>
            <a:ext cx="179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   </a:t>
            </a:r>
            <a:r>
              <a:rPr lang="en-US" altLang="ko-KR" sz="2000" b="1" dirty="0" err="1">
                <a:latin typeface="+mn-ea"/>
              </a:rPr>
              <a:t>my_project</a:t>
            </a:r>
            <a:endParaRPr kumimoji="1" lang="ko-KR" altLang="en-US" sz="2000" b="1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C9E4C-1FD6-40FC-8C6E-1C315F3A8012}"/>
              </a:ext>
            </a:extLst>
          </p:cNvPr>
          <p:cNvGrpSpPr/>
          <p:nvPr/>
        </p:nvGrpSpPr>
        <p:grpSpPr>
          <a:xfrm>
            <a:off x="3856855" y="2440384"/>
            <a:ext cx="1519840" cy="1282844"/>
            <a:chOff x="3856855" y="2440384"/>
            <a:chExt cx="1519840" cy="128284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7737E7-4370-E04C-BF0C-085463B25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9972" y="2440384"/>
              <a:ext cx="546110" cy="71328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B560D9-2A07-4442-8792-2ECB528538ED}"/>
                </a:ext>
              </a:extLst>
            </p:cNvPr>
            <p:cNvSpPr txBox="1"/>
            <p:nvPr/>
          </p:nvSpPr>
          <p:spPr>
            <a:xfrm>
              <a:off x="3856855" y="3088456"/>
              <a:ext cx="1519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 dirty="0">
                  <a:latin typeface="+mn-ea"/>
                </a:rPr>
                <a:t>TestService.java</a:t>
              </a:r>
              <a:endParaRPr kumimoji="1" lang="ko-KR" altLang="en-US" sz="1400" b="1" dirty="0">
                <a:latin typeface="+mn-ea"/>
              </a:endParaRPr>
            </a:p>
          </p:txBody>
        </p:sp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236DE699-F85F-F14A-9002-11A174CD1CA7}"/>
                </a:ext>
              </a:extLst>
            </p:cNvPr>
            <p:cNvSpPr/>
            <p:nvPr/>
          </p:nvSpPr>
          <p:spPr>
            <a:xfrm>
              <a:off x="3998750" y="3362966"/>
              <a:ext cx="1128553" cy="36026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solidFill>
                    <a:srgbClr val="0066FF"/>
                  </a:solidFill>
                  <a:latin typeface="+mn-ea"/>
                </a:rPr>
                <a:t>tracked</a:t>
              </a:r>
              <a:endParaRPr kumimoji="1" lang="ko-KR" altLang="en-US" b="1" dirty="0">
                <a:solidFill>
                  <a:srgbClr val="0066FF"/>
                </a:solidFill>
                <a:latin typeface="+mn-ea"/>
              </a:endParaRPr>
            </a:p>
          </p:txBody>
        </p:sp>
      </p:grp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22CB66A6-4556-8D48-AB1E-56CD117DBF92}"/>
              </a:ext>
            </a:extLst>
          </p:cNvPr>
          <p:cNvSpPr/>
          <p:nvPr/>
        </p:nvSpPr>
        <p:spPr>
          <a:xfrm>
            <a:off x="2641211" y="3835009"/>
            <a:ext cx="1907619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  <a:latin typeface="+mn-ea"/>
              </a:rPr>
              <a:t>git add</a:t>
            </a:r>
            <a:endParaRPr kumimoji="1" lang="ko-KR" altLang="en-US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1F863B-1481-4CAD-A1A9-C3A0CBCB6FEB}"/>
              </a:ext>
            </a:extLst>
          </p:cNvPr>
          <p:cNvGrpSpPr/>
          <p:nvPr/>
        </p:nvGrpSpPr>
        <p:grpSpPr>
          <a:xfrm>
            <a:off x="1857849" y="2412734"/>
            <a:ext cx="1519840" cy="1309497"/>
            <a:chOff x="1857849" y="2412734"/>
            <a:chExt cx="1519840" cy="130949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6329BBC-9601-443F-9FF1-B8586C307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9271" y="2412734"/>
              <a:ext cx="546110" cy="71328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F4663-4351-4B8C-8929-832DB19A2A56}"/>
                </a:ext>
              </a:extLst>
            </p:cNvPr>
            <p:cNvSpPr txBox="1"/>
            <p:nvPr/>
          </p:nvSpPr>
          <p:spPr>
            <a:xfrm>
              <a:off x="1857849" y="3046544"/>
              <a:ext cx="1519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 dirty="0">
                  <a:latin typeface="+mn-ea"/>
                </a:rPr>
                <a:t>TestService.java</a:t>
              </a:r>
              <a:endParaRPr kumimoji="1" lang="ko-KR" altLang="en-US" sz="1400" b="1" dirty="0">
                <a:latin typeface="+mn-ea"/>
              </a:endParaRPr>
            </a:p>
          </p:txBody>
        </p:sp>
        <p:sp>
          <p:nvSpPr>
            <p:cNvPr id="20" name="모서리가 둥근 직사각형 2">
              <a:extLst>
                <a:ext uri="{FF2B5EF4-FFF2-40B4-BE49-F238E27FC236}">
                  <a16:creationId xmlns:a16="http://schemas.microsoft.com/office/drawing/2014/main" id="{610C410E-73AC-4B56-B955-3DBF1D7E4E73}"/>
                </a:ext>
              </a:extLst>
            </p:cNvPr>
            <p:cNvSpPr/>
            <p:nvPr/>
          </p:nvSpPr>
          <p:spPr>
            <a:xfrm>
              <a:off x="1958491" y="3361969"/>
              <a:ext cx="1327669" cy="36026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solidFill>
                    <a:srgbClr val="0066FF"/>
                  </a:solidFill>
                  <a:latin typeface="+mn-ea"/>
                </a:rPr>
                <a:t>untracked</a:t>
              </a:r>
              <a:endParaRPr kumimoji="1" lang="ko-KR" altLang="en-US" b="1" dirty="0">
                <a:solidFill>
                  <a:srgbClr val="0066FF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44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F192D4-158B-E44F-B203-8E3406ACF057}"/>
              </a:ext>
            </a:extLst>
          </p:cNvPr>
          <p:cNvSpPr/>
          <p:nvPr/>
        </p:nvSpPr>
        <p:spPr>
          <a:xfrm>
            <a:off x="611560" y="1985804"/>
            <a:ext cx="7488832" cy="4540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commit     </a:t>
            </a: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endParaRPr lang="en-US" altLang="ko-KR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55ACAA-3728-5E4D-B39E-DDCCADF51CE0}"/>
              </a:ext>
            </a:extLst>
          </p:cNvPr>
          <p:cNvSpPr txBox="1"/>
          <p:nvPr/>
        </p:nvSpPr>
        <p:spPr>
          <a:xfrm>
            <a:off x="418349" y="1263189"/>
            <a:ext cx="8196475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2400" b="1" dirty="0" err="1">
                <a:latin typeface="+mn-ea"/>
              </a:rPr>
              <a:t>의미있는</a:t>
            </a:r>
            <a:r>
              <a:rPr lang="en-US" altLang="ko-KR" sz="2400" b="1" dirty="0">
                <a:latin typeface="+mn-ea"/>
              </a:rPr>
              <a:t> </a:t>
            </a:r>
            <a:r>
              <a:rPr lang="ko-KR" altLang="ko-KR" sz="2400" b="1" dirty="0">
                <a:latin typeface="+mn-ea"/>
              </a:rPr>
              <a:t>변경</a:t>
            </a:r>
            <a:r>
              <a:rPr lang="en-US" altLang="ko-KR" sz="2400" b="1" dirty="0">
                <a:latin typeface="+mn-ea"/>
              </a:rPr>
              <a:t> </a:t>
            </a:r>
            <a:r>
              <a:rPr lang="ko-KR" altLang="ko-KR" sz="2400" b="1" dirty="0">
                <a:latin typeface="+mn-ea"/>
              </a:rPr>
              <a:t>단위라고</a:t>
            </a:r>
            <a:r>
              <a:rPr lang="en-US" altLang="ko-KR" sz="2400" b="1" dirty="0">
                <a:latin typeface="+mn-ea"/>
              </a:rPr>
              <a:t> </a:t>
            </a:r>
            <a:r>
              <a:rPr lang="ko-KR" altLang="ko-KR" sz="2400" b="1" dirty="0">
                <a:latin typeface="+mn-ea"/>
              </a:rPr>
              <a:t>판</a:t>
            </a:r>
            <a:r>
              <a:rPr lang="ko-KR" altLang="en-US" sz="2400" b="1" dirty="0">
                <a:latin typeface="+mn-ea"/>
              </a:rPr>
              <a:t>단되면</a:t>
            </a:r>
            <a:r>
              <a:rPr lang="en-US" altLang="ko-KR" sz="2400" b="1" dirty="0">
                <a:latin typeface="+mn-ea"/>
              </a:rPr>
              <a:t>, </a:t>
            </a:r>
            <a:r>
              <a:rPr lang="ko-KR" altLang="ko-KR" sz="2400" b="1" dirty="0">
                <a:latin typeface="+mn-ea"/>
              </a:rPr>
              <a:t>로컬저장소에</a:t>
            </a:r>
            <a:r>
              <a:rPr lang="en-US" altLang="ko-KR" sz="2400" b="1" dirty="0">
                <a:latin typeface="+mn-ea"/>
              </a:rPr>
              <a:t> </a:t>
            </a:r>
            <a:r>
              <a:rPr lang="ko-KR" altLang="en-US" sz="2400" b="1" dirty="0">
                <a:latin typeface="+mn-ea"/>
              </a:rPr>
              <a:t>커밋한다</a:t>
            </a:r>
            <a:endParaRPr kumimoji="1" lang="ko-KR" altLang="en-US" sz="2800" b="1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387E04-4153-49E9-8E10-48FDB7145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708920"/>
            <a:ext cx="7530102" cy="34866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2949091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7CE371-02D2-4695-BB62-195C78B30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48" y="2438396"/>
            <a:ext cx="6395575" cy="30736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55ACAA-3728-5E4D-B39E-DDCCADF51CE0}"/>
              </a:ext>
            </a:extLst>
          </p:cNvPr>
          <p:cNvSpPr txBox="1"/>
          <p:nvPr/>
        </p:nvSpPr>
        <p:spPr>
          <a:xfrm>
            <a:off x="805295" y="1345909"/>
            <a:ext cx="7533409" cy="5006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(1) </a:t>
            </a:r>
            <a:r>
              <a:rPr lang="ko-KR" altLang="en-US" sz="2400" dirty="0">
                <a:latin typeface="+mn-ea"/>
              </a:rPr>
              <a:t>에디터에서 </a:t>
            </a:r>
            <a:r>
              <a:rPr lang="en-US" altLang="ko-KR" sz="2400" dirty="0">
                <a:latin typeface="+mn-ea"/>
              </a:rPr>
              <a:t>’ </a:t>
            </a:r>
            <a:r>
              <a:rPr lang="en-US" altLang="ko-KR" sz="2400" dirty="0" err="1">
                <a:latin typeface="+mn-ea"/>
              </a:rPr>
              <a:t>i</a:t>
            </a:r>
            <a:r>
              <a:rPr lang="en-US" altLang="ko-KR" sz="2400" dirty="0">
                <a:latin typeface="+mn-ea"/>
              </a:rPr>
              <a:t> ’ </a:t>
            </a:r>
            <a:r>
              <a:rPr lang="ko-KR" altLang="en-US" sz="2400" dirty="0">
                <a:latin typeface="+mn-ea"/>
              </a:rPr>
              <a:t>입력하여 입력 상태로 만든다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(2) Commit </a:t>
            </a:r>
            <a:r>
              <a:rPr lang="ko-KR" altLang="en-US" sz="2400" dirty="0">
                <a:latin typeface="+mn-ea"/>
              </a:rPr>
              <a:t>메시지를 입력한다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    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(3) [Esc] + :</a:t>
            </a:r>
            <a:r>
              <a:rPr lang="en-US" altLang="ko-KR" sz="2400" dirty="0" err="1">
                <a:latin typeface="+mn-ea"/>
              </a:rPr>
              <a:t>wq</a:t>
            </a:r>
            <a:r>
              <a:rPr lang="en-US" altLang="ko-KR" sz="2400" dirty="0">
                <a:latin typeface="+mn-ea"/>
              </a:rPr>
              <a:t> + [enter] </a:t>
            </a:r>
            <a:r>
              <a:rPr lang="ko-KR" altLang="en-US" sz="2400" dirty="0" err="1">
                <a:latin typeface="+mn-ea"/>
              </a:rPr>
              <a:t>를</a:t>
            </a:r>
            <a:r>
              <a:rPr lang="ko-KR" altLang="en-US" sz="2400" dirty="0">
                <a:latin typeface="+mn-ea"/>
              </a:rPr>
              <a:t> 눌러서 저장 후 종료한다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FBCB9E1-09ED-EB44-9855-B83D292F06F8}"/>
              </a:ext>
            </a:extLst>
          </p:cNvPr>
          <p:cNvCxnSpPr>
            <a:cxnSpLocks/>
          </p:cNvCxnSpPr>
          <p:nvPr/>
        </p:nvCxnSpPr>
        <p:spPr>
          <a:xfrm>
            <a:off x="1379917" y="2936155"/>
            <a:ext cx="29523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26548033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955ACAA-3728-5E4D-B39E-DDCCADF51CE0}"/>
              </a:ext>
            </a:extLst>
          </p:cNvPr>
          <p:cNvSpPr txBox="1"/>
          <p:nvPr/>
        </p:nvSpPr>
        <p:spPr>
          <a:xfrm>
            <a:off x="589980" y="1381125"/>
            <a:ext cx="740779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+mn-ea"/>
              </a:rPr>
              <a:t>커밋이</a:t>
            </a:r>
            <a:r>
              <a:rPr lang="ko-KR" altLang="en-US" sz="2400" dirty="0">
                <a:latin typeface="+mn-ea"/>
              </a:rPr>
              <a:t> 정상적으로 만들어지만 아래 메시지 출력됨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</a:rPr>
              <a:t> 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[Tip] </a:t>
            </a:r>
            <a:r>
              <a:rPr lang="ko-KR" altLang="en-US" sz="2400" dirty="0">
                <a:latin typeface="+mn-ea"/>
              </a:rPr>
              <a:t>에디터 실행 없이 인라인으로 커밋하고 싶을 때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      $ </a:t>
            </a:r>
            <a:r>
              <a:rPr lang="en-US" altLang="ko-KR" sz="2400" b="1" dirty="0">
                <a:latin typeface="+mn-ea"/>
              </a:rPr>
              <a:t>git commit –m </a:t>
            </a:r>
            <a:r>
              <a:rPr lang="en-US" altLang="ko-KR" sz="2400" dirty="0">
                <a:latin typeface="+mn-ea"/>
              </a:rPr>
              <a:t>“</a:t>
            </a:r>
            <a:r>
              <a:rPr lang="ko-KR" altLang="en-US" sz="2400" dirty="0" err="1">
                <a:latin typeface="+mn-ea"/>
              </a:rPr>
              <a:t>커밋메시지</a:t>
            </a:r>
            <a:r>
              <a:rPr lang="en-US" altLang="ko-KR" sz="2400" dirty="0">
                <a:latin typeface="+mn-ea"/>
              </a:rPr>
              <a:t>” </a:t>
            </a:r>
          </a:p>
          <a:p>
            <a:endParaRPr lang="en-US" altLang="ko-KR" sz="24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C27F35-A7F6-46E5-A741-B99814AB5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5" b="13181"/>
          <a:stretch/>
        </p:blipFill>
        <p:spPr>
          <a:xfrm>
            <a:off x="589980" y="2132857"/>
            <a:ext cx="7945477" cy="86409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27499777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F192D4-158B-E44F-B203-8E3406ACF057}"/>
              </a:ext>
            </a:extLst>
          </p:cNvPr>
          <p:cNvSpPr/>
          <p:nvPr/>
        </p:nvSpPr>
        <p:spPr>
          <a:xfrm>
            <a:off x="613031" y="2204864"/>
            <a:ext cx="7488832" cy="1443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status     </a:t>
            </a:r>
            <a:br>
              <a:rPr lang="en" altLang="ko-KR" sz="2400" dirty="0">
                <a:solidFill>
                  <a:schemeClr val="tx1"/>
                </a:solidFill>
                <a:latin typeface="+mn-ea"/>
              </a:rPr>
            </a:br>
            <a:r>
              <a:rPr lang="en" altLang="ko-KR" sz="2400" dirty="0">
                <a:solidFill>
                  <a:schemeClr val="tx1"/>
                </a:solidFill>
                <a:latin typeface="+mn-ea"/>
              </a:rPr>
              <a:t>   On branch master</a:t>
            </a:r>
          </a:p>
          <a:p>
            <a:r>
              <a:rPr lang="en" altLang="ko-KR" sz="2400" dirty="0">
                <a:solidFill>
                  <a:schemeClr val="tx1"/>
                </a:solidFill>
                <a:latin typeface="+mn-ea"/>
              </a:rPr>
              <a:t>   nothing to commit, working tree clean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55ACAA-3728-5E4D-B39E-DDCCADF51CE0}"/>
              </a:ext>
            </a:extLst>
          </p:cNvPr>
          <p:cNvSpPr txBox="1"/>
          <p:nvPr/>
        </p:nvSpPr>
        <p:spPr>
          <a:xfrm>
            <a:off x="613031" y="1418057"/>
            <a:ext cx="7571303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+mn-ea"/>
              </a:rPr>
              <a:t>다시 파일의 상태를 보면</a:t>
            </a:r>
            <a:r>
              <a:rPr kumimoji="1" lang="en-US" altLang="ko-KR" sz="2400" b="1" dirty="0">
                <a:latin typeface="+mn-ea"/>
              </a:rPr>
              <a:t>, </a:t>
            </a:r>
            <a:r>
              <a:rPr kumimoji="1" lang="ko-KR" altLang="en-US" sz="2400" b="1" dirty="0">
                <a:latin typeface="+mn-ea"/>
              </a:rPr>
              <a:t>더이상 변경된 파일은 없음</a:t>
            </a:r>
            <a:endParaRPr kumimoji="1"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32602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히스토리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F192D4-158B-E44F-B203-8E3406ACF057}"/>
              </a:ext>
            </a:extLst>
          </p:cNvPr>
          <p:cNvSpPr/>
          <p:nvPr/>
        </p:nvSpPr>
        <p:spPr>
          <a:xfrm>
            <a:off x="611560" y="1562362"/>
            <a:ext cx="7704856" cy="2514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800" b="1" dirty="0">
                <a:solidFill>
                  <a:srgbClr val="0066FF"/>
                </a:solidFill>
                <a:latin typeface="+mn-ea"/>
              </a:rPr>
              <a:t>git log</a:t>
            </a: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" altLang="ko-KR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F31598-C253-4D3A-8DE1-B7337A576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02" y="2276872"/>
            <a:ext cx="8557996" cy="1512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64FF23-5DFA-44E9-9284-BC602853FF67}"/>
              </a:ext>
            </a:extLst>
          </p:cNvPr>
          <p:cNvSpPr txBox="1"/>
          <p:nvPr/>
        </p:nvSpPr>
        <p:spPr>
          <a:xfrm>
            <a:off x="1043608" y="3961196"/>
            <a:ext cx="6287299" cy="2239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commit : </a:t>
            </a:r>
            <a:r>
              <a:rPr lang="ko-KR" altLang="en-US" sz="2400" dirty="0" err="1"/>
              <a:t>커밋의</a:t>
            </a:r>
            <a:r>
              <a:rPr lang="ko-KR" altLang="en-US" sz="2400" dirty="0"/>
              <a:t> </a:t>
            </a:r>
            <a:r>
              <a:rPr lang="en-US" altLang="ko-KR" sz="2400" dirty="0"/>
              <a:t>ID (SHA-1 </a:t>
            </a:r>
            <a:r>
              <a:rPr lang="ko-KR" altLang="en-US" sz="2400" dirty="0"/>
              <a:t>이라는 </a:t>
            </a:r>
            <a:r>
              <a:rPr lang="en-US" altLang="ko-KR" sz="2400" dirty="0"/>
              <a:t>HASH </a:t>
            </a:r>
            <a:r>
              <a:rPr lang="ko-KR" altLang="en-US" sz="2400" dirty="0"/>
              <a:t>값</a:t>
            </a:r>
            <a:r>
              <a:rPr lang="en-US" altLang="ko-KR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Author : </a:t>
            </a:r>
            <a:r>
              <a:rPr lang="ko-KR" altLang="en-US" sz="2400" dirty="0" err="1"/>
              <a:t>커밋</a:t>
            </a:r>
            <a:r>
              <a:rPr lang="ko-KR" altLang="en-US" sz="2400" dirty="0"/>
              <a:t> 반영한 담당자 정보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Date : </a:t>
            </a:r>
            <a:r>
              <a:rPr lang="ko-KR" altLang="en-US" sz="2400" dirty="0" err="1"/>
              <a:t>커밋</a:t>
            </a:r>
            <a:r>
              <a:rPr lang="ko-KR" altLang="en-US" sz="2400" dirty="0"/>
              <a:t> 반영 날짜와 시간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434B54-E4CC-405F-973C-DF4F886D4664}"/>
              </a:ext>
            </a:extLst>
          </p:cNvPr>
          <p:cNvSpPr txBox="1"/>
          <p:nvPr/>
        </p:nvSpPr>
        <p:spPr>
          <a:xfrm>
            <a:off x="3995936" y="3280918"/>
            <a:ext cx="185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커밋</a:t>
            </a:r>
            <a:r>
              <a:rPr lang="ko-KR" alt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메시지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5170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5B0C15-FE31-514D-AE66-5EEB874DD5E5}"/>
              </a:ext>
            </a:extLst>
          </p:cNvPr>
          <p:cNvSpPr/>
          <p:nvPr/>
        </p:nvSpPr>
        <p:spPr>
          <a:xfrm>
            <a:off x="1547664" y="1268760"/>
            <a:ext cx="6048672" cy="4392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n-ea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7CA693D-4C31-1445-91D1-CA74C69F5E81}"/>
              </a:ext>
            </a:extLst>
          </p:cNvPr>
          <p:cNvSpPr/>
          <p:nvPr/>
        </p:nvSpPr>
        <p:spPr>
          <a:xfrm>
            <a:off x="5650949" y="1856375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Local</a:t>
            </a:r>
          </a:p>
          <a:p>
            <a:pPr algn="ctr"/>
            <a:r>
              <a:rPr kumimoji="1" lang="en-US" altLang="ko-KR" dirty="0">
                <a:latin typeface="+mn-ea"/>
              </a:rPr>
              <a:t>Repository</a:t>
            </a:r>
            <a:endParaRPr kumimoji="1" lang="ko-KR" altLang="en-US" dirty="0">
              <a:latin typeface="+mn-ea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5C90C5E-1F28-C54D-8B4A-08A1C8E4F491}"/>
              </a:ext>
            </a:extLst>
          </p:cNvPr>
          <p:cNvSpPr/>
          <p:nvPr/>
        </p:nvSpPr>
        <p:spPr>
          <a:xfrm>
            <a:off x="3705561" y="1856375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Staging</a:t>
            </a:r>
          </a:p>
          <a:p>
            <a:pPr algn="ctr"/>
            <a:r>
              <a:rPr kumimoji="1" lang="en-US" altLang="ko-KR" dirty="0">
                <a:latin typeface="+mn-ea"/>
              </a:rPr>
              <a:t>Area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3559124-21F7-2147-B121-A14E4C19FCCC}"/>
              </a:ext>
            </a:extLst>
          </p:cNvPr>
          <p:cNvSpPr/>
          <p:nvPr/>
        </p:nvSpPr>
        <p:spPr>
          <a:xfrm>
            <a:off x="1760173" y="1856375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Working</a:t>
            </a:r>
          </a:p>
          <a:p>
            <a:pPr algn="ctr"/>
            <a:r>
              <a:rPr kumimoji="1" lang="en-US" altLang="ko-KR" dirty="0">
                <a:latin typeface="+mn-ea"/>
              </a:rPr>
              <a:t>Directory</a:t>
            </a:r>
            <a:endParaRPr kumimoji="1" lang="ko-KR" altLang="en-US" dirty="0">
              <a:latin typeface="+mn-ea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9B6F2ED8-5C1A-1F40-8762-2BF83DF52FF6}"/>
              </a:ext>
            </a:extLst>
          </p:cNvPr>
          <p:cNvCxnSpPr/>
          <p:nvPr/>
        </p:nvCxnSpPr>
        <p:spPr>
          <a:xfrm>
            <a:off x="6515045" y="2504447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42F695C4-9154-3C4F-A24A-8F2E49FE3D8D}"/>
              </a:ext>
            </a:extLst>
          </p:cNvPr>
          <p:cNvCxnSpPr/>
          <p:nvPr/>
        </p:nvCxnSpPr>
        <p:spPr>
          <a:xfrm>
            <a:off x="4569657" y="2504447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00D86BD-90B2-154A-AEA8-7597D26BA555}"/>
              </a:ext>
            </a:extLst>
          </p:cNvPr>
          <p:cNvCxnSpPr/>
          <p:nvPr/>
        </p:nvCxnSpPr>
        <p:spPr>
          <a:xfrm>
            <a:off x="2622326" y="2504447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607B84-17AC-FD42-BD39-CBF7B228A265}"/>
              </a:ext>
            </a:extLst>
          </p:cNvPr>
          <p:cNvSpPr txBox="1"/>
          <p:nvPr/>
        </p:nvSpPr>
        <p:spPr>
          <a:xfrm>
            <a:off x="3497509" y="1268760"/>
            <a:ext cx="188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    </a:t>
            </a:r>
            <a:r>
              <a:rPr lang="en-US" altLang="ko-KR" sz="2000" b="1" dirty="0" err="1">
                <a:latin typeface="+mn-ea"/>
              </a:rPr>
              <a:t>my_project</a:t>
            </a:r>
            <a:endParaRPr kumimoji="1" lang="ko-KR" altLang="en-US" sz="2000" b="1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36DE699-F85F-F14A-9002-11A174CD1CA7}"/>
              </a:ext>
            </a:extLst>
          </p:cNvPr>
          <p:cNvSpPr/>
          <p:nvPr/>
        </p:nvSpPr>
        <p:spPr>
          <a:xfrm>
            <a:off x="5885826" y="4353554"/>
            <a:ext cx="1428372" cy="43215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Commit 1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78F3BB86-A255-EC42-A91F-98D01029C78C}"/>
              </a:ext>
            </a:extLst>
          </p:cNvPr>
          <p:cNvSpPr/>
          <p:nvPr/>
        </p:nvSpPr>
        <p:spPr>
          <a:xfrm>
            <a:off x="4607426" y="3777490"/>
            <a:ext cx="1907619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  <a:latin typeface="+mn-ea"/>
              </a:rPr>
              <a:t>git commit</a:t>
            </a:r>
            <a:endParaRPr kumimoji="1" lang="ko-KR" altLang="en-US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79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 수정해볼까요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8B4D18-2254-463B-BB91-D9FC48DCCEB9}"/>
              </a:ext>
            </a:extLst>
          </p:cNvPr>
          <p:cNvSpPr txBox="1"/>
          <p:nvPr/>
        </p:nvSpPr>
        <p:spPr>
          <a:xfrm>
            <a:off x="611560" y="1518459"/>
            <a:ext cx="7284366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b="1" dirty="0">
                <a:latin typeface="+mn-ea"/>
              </a:rPr>
              <a:t>코드 수정</a:t>
            </a:r>
            <a:endParaRPr lang="en-US" altLang="ko-KR" sz="2400" b="1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b="1" dirty="0">
                <a:latin typeface="+mn-ea"/>
              </a:rPr>
              <a:t>수정이 완료되면 </a:t>
            </a:r>
            <a:r>
              <a:rPr lang="ko-KR" altLang="en-US" sz="2400" b="1" dirty="0" err="1">
                <a:latin typeface="+mn-ea"/>
              </a:rPr>
              <a:t>스테이징</a:t>
            </a:r>
            <a:r>
              <a:rPr lang="ko-KR" altLang="en-US" sz="2400" b="1" dirty="0">
                <a:latin typeface="+mn-ea"/>
              </a:rPr>
              <a:t> 영역에 추가</a:t>
            </a:r>
            <a:r>
              <a:rPr lang="en-US" altLang="ko-KR" sz="2400" b="1" dirty="0">
                <a:latin typeface="+mn-ea"/>
              </a:rPr>
              <a:t>(git add)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b="1" dirty="0" err="1">
                <a:latin typeface="+mn-ea"/>
              </a:rPr>
              <a:t>의미있는</a:t>
            </a:r>
            <a:r>
              <a:rPr lang="ko-KR" altLang="en-US" sz="2400" b="1" dirty="0">
                <a:latin typeface="+mn-ea"/>
              </a:rPr>
              <a:t> 변경이면 </a:t>
            </a:r>
            <a:r>
              <a:rPr lang="ko-KR" altLang="en-US" sz="2400" b="1" dirty="0" err="1">
                <a:latin typeface="+mn-ea"/>
              </a:rPr>
              <a:t>커밋</a:t>
            </a:r>
            <a:r>
              <a:rPr lang="ko-KR" altLang="en-US" sz="2400" b="1" dirty="0">
                <a:latin typeface="+mn-ea"/>
              </a:rPr>
              <a:t> 생성</a:t>
            </a:r>
            <a:r>
              <a:rPr lang="en-US" altLang="ko-KR" sz="2400" b="1" dirty="0">
                <a:latin typeface="+mn-ea"/>
              </a:rPr>
              <a:t>(git commit)</a:t>
            </a:r>
          </a:p>
        </p:txBody>
      </p:sp>
    </p:spTree>
    <p:extLst>
      <p:ext uri="{BB962C8B-B14F-4D97-AF65-F5344CB8AC3E}">
        <p14:creationId xmlns:p14="http://schemas.microsoft.com/office/powerpoint/2010/main" val="39739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dirty="0">
                <a:latin typeface="+mj-ea"/>
                <a:ea typeface="+mj-ea"/>
              </a:rPr>
              <a:t>형상관리의 중요성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5F414-15E8-46F0-B965-67C36D041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196975"/>
            <a:ext cx="8353425" cy="52563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3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endParaRPr lang="en-US" altLang="ko-KR" sz="32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3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결국</a:t>
            </a:r>
            <a:r>
              <a:rPr lang="en-US" altLang="ko-KR" sz="3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</a:t>
            </a:r>
          </a:p>
          <a:p>
            <a:pPr marL="0" indent="0" algn="ctr">
              <a:buNone/>
            </a:pPr>
            <a:r>
              <a:rPr lang="ko-KR" altLang="en-US" sz="3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우리가 만드는 제품이 </a:t>
            </a:r>
            <a:r>
              <a:rPr lang="ko-KR" altLang="en-US" sz="320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무결하다는</a:t>
            </a:r>
            <a:r>
              <a:rPr lang="ko-KR" altLang="en-US" sz="3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것을</a:t>
            </a:r>
            <a:endParaRPr lang="en-US" altLang="ko-KR" sz="32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3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실시간으로 관리하고 추적하는 과정이며</a:t>
            </a:r>
            <a:r>
              <a:rPr lang="en-US" altLang="ko-KR" sz="3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</a:t>
            </a:r>
          </a:p>
          <a:p>
            <a:pPr marL="0" indent="0" algn="ctr">
              <a:buNone/>
            </a:pPr>
            <a:r>
              <a:rPr lang="ko-KR" altLang="en-US" sz="3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이를 통해 프로젝트의</a:t>
            </a:r>
            <a:endParaRPr lang="en-US" altLang="ko-KR" sz="32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3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모든 리스크를 최소화할 수 있다</a:t>
            </a:r>
            <a:r>
              <a:rPr lang="en-US" altLang="ko-KR" sz="3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.</a:t>
            </a:r>
            <a:endParaRPr lang="ko-KR" altLang="en-US" sz="32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961AA4FA-4F29-094C-B1AC-E95B65EF4B84}"/>
              </a:ext>
            </a:extLst>
          </p:cNvPr>
          <p:cNvSpPr txBox="1">
            <a:spLocks/>
          </p:cNvSpPr>
          <p:nvPr/>
        </p:nvSpPr>
        <p:spPr>
          <a:xfrm>
            <a:off x="395287" y="260648"/>
            <a:ext cx="8353426" cy="6120680"/>
          </a:xfrm>
          <a:prstGeom prst="rect">
            <a:avLst/>
          </a:prstGeom>
          <a:solidFill>
            <a:srgbClr val="FFFFFF">
              <a:alpha val="89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pPr algn="ctr"/>
            <a:r>
              <a:rPr lang="en-US" altLang="ko-KR" b="1" dirty="0">
                <a:latin typeface="+mn-ea"/>
                <a:ea typeface="+mn-ea"/>
              </a:rPr>
              <a:t>SW</a:t>
            </a:r>
            <a:r>
              <a:rPr lang="ko-KR" altLang="en-US" b="1" dirty="0">
                <a:latin typeface="+mn-ea"/>
                <a:ea typeface="+mn-ea"/>
              </a:rPr>
              <a:t> 개발 회사로 입사하면</a:t>
            </a:r>
            <a:endParaRPr lang="en-US" altLang="ko-KR" b="1" dirty="0">
              <a:latin typeface="+mn-ea"/>
              <a:ea typeface="+mn-ea"/>
            </a:endParaRPr>
          </a:p>
          <a:p>
            <a:pPr algn="ctr"/>
            <a:r>
              <a:rPr lang="ko-KR" altLang="en-US" b="1" dirty="0">
                <a:latin typeface="+mn-ea"/>
                <a:ea typeface="+mn-ea"/>
              </a:rPr>
              <a:t>가장 먼저 배우는 것이</a:t>
            </a:r>
            <a:endParaRPr lang="en-US" altLang="ko-KR" b="1" dirty="0">
              <a:latin typeface="+mn-ea"/>
              <a:ea typeface="+mn-ea"/>
            </a:endParaRPr>
          </a:p>
          <a:p>
            <a:pPr algn="ctr"/>
            <a:r>
              <a:rPr lang="ko-KR" altLang="en-US" b="1" dirty="0">
                <a:solidFill>
                  <a:srgbClr val="0066FF"/>
                </a:solidFill>
                <a:latin typeface="+mn-ea"/>
                <a:ea typeface="+mn-ea"/>
              </a:rPr>
              <a:t>형상관리</a:t>
            </a:r>
            <a:r>
              <a:rPr lang="en-US" altLang="ko-KR" b="1" dirty="0">
                <a:latin typeface="+mn-ea"/>
                <a:ea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945467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 수정해볼까요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8B4D18-2254-463B-BB91-D9FC48DCCEB9}"/>
              </a:ext>
            </a:extLst>
          </p:cNvPr>
          <p:cNvSpPr txBox="1"/>
          <p:nvPr/>
        </p:nvSpPr>
        <p:spPr>
          <a:xfrm>
            <a:off x="683568" y="1274725"/>
            <a:ext cx="7754687" cy="4787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vi TestService.java 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 err="1">
                <a:latin typeface="+mn-ea"/>
              </a:rPr>
              <a:t>i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입력하면 입력 모드로 변경됨</a:t>
            </a:r>
            <a:endParaRPr lang="en-US" altLang="ko-KR" sz="24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dirty="0">
                <a:latin typeface="+mn-ea"/>
              </a:rPr>
              <a:t>코드 작성 </a:t>
            </a:r>
            <a:r>
              <a:rPr lang="en-US" altLang="ko-KR" sz="2400" dirty="0">
                <a:latin typeface="+mn-ea"/>
              </a:rPr>
              <a:t>(1</a:t>
            </a:r>
            <a:r>
              <a:rPr lang="ko-KR" altLang="en-US" sz="2400" dirty="0">
                <a:latin typeface="+mn-ea"/>
              </a:rPr>
              <a:t>은 </a:t>
            </a:r>
            <a:r>
              <a:rPr lang="en-US" altLang="ko-KR" sz="2400" dirty="0">
                <a:latin typeface="+mn-ea"/>
              </a:rPr>
              <a:t>2</a:t>
            </a:r>
            <a:r>
              <a:rPr lang="ko-KR" altLang="en-US" sz="2400" dirty="0">
                <a:latin typeface="+mn-ea"/>
              </a:rPr>
              <a:t>로 바꾸고</a:t>
            </a:r>
            <a:r>
              <a:rPr lang="en-US" altLang="ko-KR" sz="2400" dirty="0">
                <a:latin typeface="+mn-ea"/>
              </a:rPr>
              <a:t>, write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code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3 </a:t>
            </a:r>
            <a:r>
              <a:rPr lang="ko-KR" altLang="en-US" sz="2400" dirty="0">
                <a:latin typeface="+mn-ea"/>
              </a:rPr>
              <a:t>추가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입력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4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4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4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4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>
                <a:latin typeface="+mn-ea"/>
              </a:rPr>
              <a:t>[Esc] + :</a:t>
            </a:r>
            <a:r>
              <a:rPr lang="en-US" altLang="ko-KR" sz="2400" dirty="0" err="1">
                <a:latin typeface="+mn-ea"/>
              </a:rPr>
              <a:t>wq</a:t>
            </a:r>
            <a:r>
              <a:rPr lang="en-US" altLang="ko-KR" sz="2400" dirty="0">
                <a:latin typeface="+mn-ea"/>
              </a:rPr>
              <a:t> +[Enter] </a:t>
            </a:r>
            <a:r>
              <a:rPr lang="ko-KR" altLang="en-US" sz="2400" dirty="0">
                <a:latin typeface="+mn-ea"/>
              </a:rPr>
              <a:t>누르면 저장하고 에디터 종료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0ADEB3-A903-4DEB-9C38-105EDCAD9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284984"/>
            <a:ext cx="5472608" cy="22014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26042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변경된 코드 확인하기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55ACAA-3728-5E4D-B39E-DDCCADF51CE0}"/>
              </a:ext>
            </a:extLst>
          </p:cNvPr>
          <p:cNvSpPr txBox="1"/>
          <p:nvPr/>
        </p:nvSpPr>
        <p:spPr>
          <a:xfrm>
            <a:off x="593279" y="1408809"/>
            <a:ext cx="6686446" cy="1763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+mn-ea"/>
              </a:rPr>
              <a:t>작업 디렉토리에서 기존 코드 대비 어떤 코드가</a:t>
            </a:r>
            <a:endParaRPr kumimoji="1"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+mn-ea"/>
              </a:rPr>
              <a:t>변경되었는지 보여주는 명령어</a:t>
            </a:r>
            <a:endParaRPr kumimoji="1"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diff </a:t>
            </a:r>
            <a:endParaRPr kumimoji="1" lang="ko-KR" altLang="en-US" sz="28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126B0A-2389-4FF3-8705-CF430A31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00" y="3429000"/>
            <a:ext cx="7719599" cy="269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13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E3362B-DFC1-438A-9244-B66D1958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53"/>
          <a:stretch/>
        </p:blipFill>
        <p:spPr>
          <a:xfrm>
            <a:off x="510909" y="2028174"/>
            <a:ext cx="7893696" cy="189686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파일의 상태 확인하기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F192D4-158B-E44F-B203-8E3406ACF057}"/>
              </a:ext>
            </a:extLst>
          </p:cNvPr>
          <p:cNvSpPr/>
          <p:nvPr/>
        </p:nvSpPr>
        <p:spPr>
          <a:xfrm>
            <a:off x="391063" y="1499854"/>
            <a:ext cx="7488832" cy="338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status</a:t>
            </a:r>
          </a:p>
          <a:p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endParaRPr lang="en-US" altLang="ko-KR" sz="2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55ACAA-3728-5E4D-B39E-DDCCADF51CE0}"/>
              </a:ext>
            </a:extLst>
          </p:cNvPr>
          <p:cNvSpPr txBox="1"/>
          <p:nvPr/>
        </p:nvSpPr>
        <p:spPr>
          <a:xfrm>
            <a:off x="782586" y="4195815"/>
            <a:ext cx="7608237" cy="187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latin typeface="+mn-ea"/>
              </a:rPr>
              <a:t>TestService.java </a:t>
            </a:r>
            <a:r>
              <a:rPr kumimoji="1" lang="ko-KR" altLang="en-US" sz="2000" dirty="0">
                <a:latin typeface="+mn-ea"/>
              </a:rPr>
              <a:t>는 현재 </a:t>
            </a:r>
            <a:r>
              <a:rPr kumimoji="1" lang="ko-KR" altLang="en-US" sz="2000" dirty="0" err="1">
                <a:latin typeface="+mn-ea"/>
              </a:rPr>
              <a:t>스테이징</a:t>
            </a:r>
            <a:r>
              <a:rPr kumimoji="1" lang="ko-KR" altLang="en-US" sz="2000" dirty="0">
                <a:latin typeface="+mn-ea"/>
              </a:rPr>
              <a:t> 영역에 있는</a:t>
            </a:r>
            <a:r>
              <a:rPr kumimoji="1" lang="en-US" altLang="ko-KR" sz="2000" dirty="0">
                <a:latin typeface="+mn-ea"/>
              </a:rPr>
              <a:t> </a:t>
            </a:r>
            <a:r>
              <a:rPr kumimoji="1" lang="ko-KR" altLang="en-US" sz="2000" dirty="0">
                <a:latin typeface="+mn-ea"/>
              </a:rPr>
              <a:t>상태는 아니지만</a:t>
            </a:r>
            <a:r>
              <a:rPr kumimoji="1" lang="en-US" altLang="ko-KR" sz="2000" dirty="0">
                <a:latin typeface="+mn-ea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latin typeface="+mn-ea"/>
              </a:rPr>
              <a:t>한 번 이상 추적을 시작한 파일이므로</a:t>
            </a:r>
            <a:r>
              <a:rPr kumimoji="1" lang="en-US" altLang="ko-KR" sz="2000" dirty="0">
                <a:latin typeface="+mn-ea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latin typeface="+mn-ea"/>
              </a:rPr>
              <a:t>Git </a:t>
            </a:r>
            <a:r>
              <a:rPr kumimoji="1" lang="ko-KR" altLang="en-US" sz="2000" dirty="0">
                <a:latin typeface="+mn-ea"/>
              </a:rPr>
              <a:t>에 의해 관리되는 파일이기에</a:t>
            </a:r>
            <a:endParaRPr kumimoji="1" lang="en-US" altLang="ko-KR" sz="20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latin typeface="+mn-ea"/>
              </a:rPr>
              <a:t>현재 </a:t>
            </a:r>
            <a:r>
              <a:rPr kumimoji="1" lang="en-US" altLang="ko-KR" sz="2000" dirty="0">
                <a:latin typeface="+mn-ea"/>
              </a:rPr>
              <a:t>modified </a:t>
            </a:r>
            <a:r>
              <a:rPr kumimoji="1" lang="ko-KR" altLang="en-US" sz="2000" dirty="0">
                <a:latin typeface="+mn-ea"/>
              </a:rPr>
              <a:t>상태임을 알 수 있다</a:t>
            </a:r>
            <a:r>
              <a:rPr kumimoji="1" lang="en-US" altLang="ko-KR" sz="2000" dirty="0">
                <a:latin typeface="+mn-ea"/>
              </a:rPr>
              <a:t>. </a:t>
            </a:r>
            <a:endParaRPr kumimoji="1" lang="ko-KR" altLang="en-US" sz="2400" dirty="0">
              <a:latin typeface="+mn-ea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584DA7E8-D3A8-C74B-A564-E132080746C4}"/>
              </a:ext>
            </a:extLst>
          </p:cNvPr>
          <p:cNvCxnSpPr>
            <a:cxnSpLocks/>
          </p:cNvCxnSpPr>
          <p:nvPr/>
        </p:nvCxnSpPr>
        <p:spPr>
          <a:xfrm>
            <a:off x="461181" y="2435958"/>
            <a:ext cx="22362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5">
            <a:extLst>
              <a:ext uri="{FF2B5EF4-FFF2-40B4-BE49-F238E27FC236}">
                <a16:creationId xmlns:a16="http://schemas.microsoft.com/office/drawing/2014/main" id="{F4A7112C-087B-426C-B6BF-3DA7AEADA806}"/>
              </a:ext>
            </a:extLst>
          </p:cNvPr>
          <p:cNvCxnSpPr>
            <a:cxnSpLocks/>
          </p:cNvCxnSpPr>
          <p:nvPr/>
        </p:nvCxnSpPr>
        <p:spPr>
          <a:xfrm>
            <a:off x="1399175" y="3372062"/>
            <a:ext cx="111814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3008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DB83DD-3D3D-4FD6-95B6-BA8903646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45" y="4077072"/>
            <a:ext cx="7315779" cy="14514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스테이징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영역에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변경점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추가하기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55ACAA-3728-5E4D-B39E-DDCCADF51CE0}"/>
              </a:ext>
            </a:extLst>
          </p:cNvPr>
          <p:cNvSpPr txBox="1"/>
          <p:nvPr/>
        </p:nvSpPr>
        <p:spPr>
          <a:xfrm>
            <a:off x="611560" y="1262764"/>
            <a:ext cx="7776864" cy="5376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+mn-ea"/>
              </a:rPr>
              <a:t>작업 디렉토리의 변경사항 중 </a:t>
            </a:r>
            <a:endParaRPr kumimoji="1"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 err="1">
                <a:latin typeface="+mn-ea"/>
              </a:rPr>
              <a:t>커밋</a:t>
            </a:r>
            <a:r>
              <a:rPr kumimoji="1" lang="ko-KR" altLang="en-US" sz="2400" dirty="0">
                <a:latin typeface="+mn-ea"/>
              </a:rPr>
              <a:t> 예정인 파일들은 </a:t>
            </a:r>
            <a:r>
              <a:rPr kumimoji="1" lang="ko-KR" altLang="en-US" sz="2400" dirty="0" err="1">
                <a:latin typeface="+mn-ea"/>
              </a:rPr>
              <a:t>스테이징</a:t>
            </a:r>
            <a:r>
              <a:rPr kumimoji="1" lang="ko-KR" altLang="en-US" sz="2400" dirty="0">
                <a:latin typeface="+mn-ea"/>
              </a:rPr>
              <a:t> 영역에 추가</a:t>
            </a:r>
            <a:r>
              <a:rPr kumimoji="1" lang="en-US" altLang="ko-KR" sz="2400" dirty="0">
                <a:latin typeface="+mn-ea"/>
              </a:rPr>
              <a:t>!</a:t>
            </a:r>
          </a:p>
          <a:p>
            <a:r>
              <a:rPr lang="en-US" altLang="ko-KR" sz="2400" dirty="0">
                <a:latin typeface="+mn-ea"/>
              </a:rPr>
              <a:t> </a:t>
            </a:r>
          </a:p>
          <a:p>
            <a:r>
              <a:rPr lang="en-US" altLang="ko-KR" sz="2400" dirty="0">
                <a:latin typeface="+mn-ea"/>
              </a:rPr>
              <a:t> $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git add TestService.java</a:t>
            </a:r>
          </a:p>
          <a:p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 $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git status</a:t>
            </a:r>
          </a:p>
          <a:p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endParaRPr lang="en" altLang="ko-KR" sz="2400" dirty="0">
              <a:solidFill>
                <a:srgbClr val="00B050"/>
              </a:solidFill>
              <a:latin typeface="+mn-ea"/>
            </a:endParaRPr>
          </a:p>
          <a:p>
            <a:endParaRPr lang="en-US" altLang="ko-KR" sz="2400" dirty="0">
              <a:solidFill>
                <a:srgbClr val="00B05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ko-KR" altLang="en-US" sz="2400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521DDE-5911-4142-8E85-A7A273A534EA}"/>
              </a:ext>
            </a:extLst>
          </p:cNvPr>
          <p:cNvSpPr/>
          <p:nvPr/>
        </p:nvSpPr>
        <p:spPr>
          <a:xfrm>
            <a:off x="2123728" y="4869160"/>
            <a:ext cx="4024806" cy="420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39662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F192D4-158B-E44F-B203-8E3406ACF057}"/>
              </a:ext>
            </a:extLst>
          </p:cNvPr>
          <p:cNvSpPr/>
          <p:nvPr/>
        </p:nvSpPr>
        <p:spPr>
          <a:xfrm>
            <a:off x="539552" y="1484784"/>
            <a:ext cx="8064896" cy="3528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에디터 실행 없이 한 줄의 명령어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인라인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로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커밋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생성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$</a:t>
            </a:r>
            <a:r>
              <a:rPr lang="en-US" altLang="ko-KR" sz="28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rgbClr val="0066FF"/>
                </a:solidFill>
                <a:latin typeface="+mn-ea"/>
              </a:rPr>
              <a:t>git commit –m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“Commit 2 for </a:t>
            </a:r>
            <a:r>
              <a:rPr lang="en-US" altLang="ko-KR" sz="2800" dirty="0" err="1">
                <a:solidFill>
                  <a:srgbClr val="0066FF"/>
                </a:solidFill>
                <a:latin typeface="+mn-ea"/>
              </a:rPr>
              <a:t>TestService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”</a:t>
            </a:r>
          </a:p>
          <a:p>
            <a:pPr>
              <a:lnSpc>
                <a:spcPct val="20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860011-423C-4002-B482-01E109537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011638"/>
            <a:ext cx="7177687" cy="7053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BCEBF74-AB91-407E-9259-8A1361EA3065}"/>
              </a:ext>
            </a:extLst>
          </p:cNvPr>
          <p:cNvSpPr/>
          <p:nvPr/>
        </p:nvSpPr>
        <p:spPr>
          <a:xfrm>
            <a:off x="729647" y="3356991"/>
            <a:ext cx="7131607" cy="288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08841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히스토리 확인하기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F192D4-158B-E44F-B203-8E3406ACF057}"/>
              </a:ext>
            </a:extLst>
          </p:cNvPr>
          <p:cNvSpPr/>
          <p:nvPr/>
        </p:nvSpPr>
        <p:spPr>
          <a:xfrm>
            <a:off x="539552" y="1501774"/>
            <a:ext cx="7488832" cy="4546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log</a:t>
            </a: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160EA6-7F1A-420E-95E6-809D6EC86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23" y="2132856"/>
            <a:ext cx="8907765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208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[Tip] 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명령어 옵션 정보 확인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F192D4-158B-E44F-B203-8E3406ACF057}"/>
              </a:ext>
            </a:extLst>
          </p:cNvPr>
          <p:cNvSpPr/>
          <p:nvPr/>
        </p:nvSpPr>
        <p:spPr>
          <a:xfrm>
            <a:off x="539552" y="1844824"/>
            <a:ext cx="8064896" cy="2575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명령어 뒤에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--help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옵션을 입력하면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웹 브라우저를 통해 해당 명령어의 매뉴얼 페이지 실행됨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$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git log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--help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 </a:t>
            </a: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9485D5-4055-4E15-B57B-46AD8BC89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295339"/>
            <a:ext cx="5616624" cy="33897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18389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명령어의 다양한 옵션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F192D4-158B-E44F-B203-8E3406ACF057}"/>
              </a:ext>
            </a:extLst>
          </p:cNvPr>
          <p:cNvSpPr/>
          <p:nvPr/>
        </p:nvSpPr>
        <p:spPr>
          <a:xfrm>
            <a:off x="467544" y="1628800"/>
            <a:ext cx="7704856" cy="4546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git log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–u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git log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–u ‘commit ID ’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git log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–1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git log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–2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git log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--name-only</a:t>
            </a: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git log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--</a:t>
            </a:r>
            <a:r>
              <a:rPr lang="en-US" altLang="ko-KR" sz="2400" dirty="0" err="1">
                <a:solidFill>
                  <a:srgbClr val="0066FF"/>
                </a:solidFill>
                <a:latin typeface="+mn-ea"/>
              </a:rPr>
              <a:t>oneline</a:t>
            </a: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…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68305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명령어 옵션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F192D4-158B-E44F-B203-8E3406ACF057}"/>
              </a:ext>
            </a:extLst>
          </p:cNvPr>
          <p:cNvSpPr/>
          <p:nvPr/>
        </p:nvSpPr>
        <p:spPr>
          <a:xfrm>
            <a:off x="539552" y="1501774"/>
            <a:ext cx="7488832" cy="4546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400" b="1" dirty="0">
                <a:solidFill>
                  <a:srgbClr val="0066FF"/>
                </a:solidFill>
                <a:latin typeface="+mn-ea"/>
              </a:rPr>
              <a:t>git log -u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66FF"/>
                </a:solidFill>
                <a:latin typeface="+mn-ea"/>
                <a:sym typeface="Wingdings" panose="05000000000000000000" pitchFamily="2" charset="2"/>
              </a:rPr>
              <a:t>  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모든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커밋의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변경점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함께 출력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4193C8-4A5A-4D23-A69A-8CB622A14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574659"/>
            <a:ext cx="4753329" cy="41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868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명령어 옵션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F192D4-158B-E44F-B203-8E3406ACF057}"/>
              </a:ext>
            </a:extLst>
          </p:cNvPr>
          <p:cNvSpPr/>
          <p:nvPr/>
        </p:nvSpPr>
        <p:spPr>
          <a:xfrm>
            <a:off x="539552" y="1155544"/>
            <a:ext cx="8724866" cy="4546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400" b="1" dirty="0">
                <a:solidFill>
                  <a:srgbClr val="0066FF"/>
                </a:solidFill>
                <a:latin typeface="+mn-ea"/>
              </a:rPr>
              <a:t>git log -u ‘</a:t>
            </a:r>
            <a:r>
              <a:rPr lang="ko-KR" altLang="en-US" sz="2400" b="1" dirty="0" err="1">
                <a:solidFill>
                  <a:srgbClr val="0066FF"/>
                </a:solidFill>
                <a:latin typeface="+mn-ea"/>
              </a:rPr>
              <a:t>커밋</a:t>
            </a:r>
            <a:r>
              <a:rPr lang="en-US" altLang="ko-KR" sz="2400" b="1" dirty="0">
                <a:solidFill>
                  <a:srgbClr val="0066FF"/>
                </a:solidFill>
                <a:latin typeface="+mn-ea"/>
              </a:rPr>
              <a:t>ID’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특정 한 개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커밋의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변경점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함께 출력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821441-9AF1-4A9B-B2A2-966CFD957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492896"/>
            <a:ext cx="6624736" cy="35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88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B423603-4DDF-42FB-9E59-976C9A6F4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83" y="1431659"/>
            <a:ext cx="8353425" cy="489632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2800" b="1" dirty="0"/>
              <a:t>SW </a:t>
            </a:r>
            <a:r>
              <a:rPr lang="ko-KR" altLang="en-US" sz="2800" b="1" dirty="0"/>
              <a:t>개발 모든 단계에서 발생하는 산출물들은</a:t>
            </a:r>
            <a:endParaRPr lang="en-US" altLang="ko-KR" sz="2800" b="1" dirty="0"/>
          </a:p>
          <a:p>
            <a:pPr marL="0" indent="0" algn="ctr">
              <a:buNone/>
            </a:pPr>
            <a:r>
              <a:rPr lang="ko-KR" altLang="en-US" sz="2800" b="1" dirty="0"/>
              <a:t>형상관리의 대상이 될 수 있다</a:t>
            </a:r>
            <a:r>
              <a:rPr lang="en-US" altLang="ko-KR" sz="2800" b="1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기획 문서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요구사항 문서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프로젝트 관리를 위한 각종 문서</a:t>
            </a:r>
            <a:r>
              <a:rPr lang="en-US" altLang="ko-KR" sz="2400" dirty="0"/>
              <a:t>(</a:t>
            </a:r>
            <a:r>
              <a:rPr lang="ko-KR" altLang="en-US" sz="2400" dirty="0"/>
              <a:t>일정</a:t>
            </a:r>
            <a:r>
              <a:rPr lang="en-US" altLang="ko-KR" sz="2400" dirty="0"/>
              <a:t>,</a:t>
            </a:r>
            <a:r>
              <a:rPr lang="ko-KR" altLang="en-US" sz="2400" dirty="0"/>
              <a:t>테스트 성적서 등</a:t>
            </a:r>
            <a:r>
              <a:rPr lang="en-US" altLang="ko-KR" sz="2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디자인 문서</a:t>
            </a:r>
            <a:r>
              <a:rPr lang="en-US" altLang="ko-KR" sz="2400" dirty="0"/>
              <a:t>(</a:t>
            </a:r>
            <a:r>
              <a:rPr lang="ko-KR" altLang="en-US" sz="2400" dirty="0"/>
              <a:t>스토리보드</a:t>
            </a:r>
            <a:r>
              <a:rPr lang="en-US" altLang="ko-KR" sz="2400" dirty="0"/>
              <a:t>, </a:t>
            </a:r>
            <a:r>
              <a:rPr lang="ko-KR" altLang="en-US" sz="2400" dirty="0"/>
              <a:t>와이어프레임 등</a:t>
            </a:r>
            <a:r>
              <a:rPr lang="en-US" altLang="ko-KR" sz="2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</a:rPr>
              <a:t>개발한 소스코드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/>
              <a:t>소스코드와 관련된 문서</a:t>
            </a:r>
            <a:r>
              <a:rPr lang="en-US" altLang="ko-KR" sz="2400" dirty="0"/>
              <a:t>(API </a:t>
            </a:r>
            <a:r>
              <a:rPr lang="ko-KR" altLang="en-US" sz="2400" dirty="0"/>
              <a:t>문서</a:t>
            </a:r>
            <a:r>
              <a:rPr lang="en-US" altLang="ko-KR" sz="2400" dirty="0"/>
              <a:t>, </a:t>
            </a:r>
            <a:r>
              <a:rPr lang="ko-KR" altLang="en-US" sz="2400" dirty="0"/>
              <a:t>개발자 가이드 문서</a:t>
            </a:r>
            <a:r>
              <a:rPr lang="en-US" altLang="ko-KR" sz="2400" dirty="0"/>
              <a:t> </a:t>
            </a:r>
            <a:r>
              <a:rPr lang="ko-KR" altLang="en-US" sz="2400" dirty="0"/>
              <a:t>등</a:t>
            </a:r>
            <a:r>
              <a:rPr lang="en-US" altLang="ko-KR" sz="2400" dirty="0"/>
              <a:t>)</a:t>
            </a:r>
          </a:p>
          <a:p>
            <a:endParaRPr lang="ko-KR" altLang="en-US" sz="2400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+mj-ea"/>
                <a:ea typeface="+mj-ea"/>
              </a:rPr>
              <a:t>형상관리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E696414-C841-4AB2-BBD6-0243DE73ADA2}"/>
              </a:ext>
            </a:extLst>
          </p:cNvPr>
          <p:cNvGrpSpPr/>
          <p:nvPr/>
        </p:nvGrpSpPr>
        <p:grpSpPr>
          <a:xfrm>
            <a:off x="2915816" y="2222618"/>
            <a:ext cx="5071819" cy="3314401"/>
            <a:chOff x="3059832" y="2274839"/>
            <a:chExt cx="5071819" cy="331440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CDDD6FD-F236-4D22-9251-E2530279D55A}"/>
                </a:ext>
              </a:extLst>
            </p:cNvPr>
            <p:cNvGrpSpPr/>
            <p:nvPr/>
          </p:nvGrpSpPr>
          <p:grpSpPr>
            <a:xfrm>
              <a:off x="3059832" y="2274839"/>
              <a:ext cx="5071819" cy="2185214"/>
              <a:chOff x="3554250" y="2204864"/>
              <a:chExt cx="4287420" cy="1847253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258551A-A434-4665-914F-1526A90C6CED}"/>
                  </a:ext>
                </a:extLst>
              </p:cNvPr>
              <p:cNvSpPr/>
              <p:nvPr/>
            </p:nvSpPr>
            <p:spPr>
              <a:xfrm>
                <a:off x="3554250" y="2204864"/>
                <a:ext cx="4287420" cy="18472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endParaRPr lang="en-US" altLang="ko-KR" sz="28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  <a:p>
                <a:pPr algn="ctr"/>
                <a:r>
                  <a:rPr lang="ko-KR" altLang="ko-KR" sz="2400" dirty="0">
                    <a:latin typeface="+mn-ea"/>
                  </a:rPr>
                  <a:t>소스코드의</a:t>
                </a:r>
                <a:r>
                  <a:rPr lang="en-US" altLang="ko-KR" sz="2400" dirty="0">
                    <a:latin typeface="+mn-ea"/>
                  </a:rPr>
                  <a:t> </a:t>
                </a:r>
                <a:r>
                  <a:rPr lang="ko-KR" altLang="ko-KR" sz="2400" dirty="0">
                    <a:latin typeface="+mn-ea"/>
                  </a:rPr>
                  <a:t>효율적인</a:t>
                </a:r>
                <a:r>
                  <a:rPr lang="en-US" altLang="ko-KR" sz="2400" dirty="0">
                    <a:latin typeface="+mn-ea"/>
                  </a:rPr>
                  <a:t> </a:t>
                </a:r>
                <a:r>
                  <a:rPr lang="ko-KR" altLang="ko-KR" sz="2400" dirty="0">
                    <a:latin typeface="+mn-ea"/>
                  </a:rPr>
                  <a:t>관리를</a:t>
                </a:r>
                <a:r>
                  <a:rPr lang="en-US" altLang="ko-KR" sz="2400" dirty="0">
                    <a:latin typeface="+mn-ea"/>
                  </a:rPr>
                  <a:t> </a:t>
                </a:r>
                <a:r>
                  <a:rPr lang="ko-KR" altLang="ko-KR" sz="2400" dirty="0">
                    <a:latin typeface="+mn-ea"/>
                  </a:rPr>
                  <a:t>위한</a:t>
                </a:r>
                <a:r>
                  <a:rPr lang="en-US" altLang="ko-KR" sz="2400" dirty="0">
                    <a:latin typeface="+mn-ea"/>
                  </a:rPr>
                  <a:t> </a:t>
                </a:r>
              </a:p>
              <a:p>
                <a:pPr algn="ctr"/>
                <a:r>
                  <a:rPr lang="ko-KR" altLang="ko-KR" sz="2400" dirty="0">
                    <a:latin typeface="+mn-ea"/>
                  </a:rPr>
                  <a:t>형상관</a:t>
                </a:r>
                <a:r>
                  <a:rPr lang="ko-KR" altLang="en-US" sz="2400" dirty="0">
                    <a:latin typeface="+mn-ea"/>
                  </a:rPr>
                  <a:t>리 툴</a:t>
                </a:r>
                <a:endParaRPr lang="en-US" altLang="ko-KR" sz="2400" dirty="0">
                  <a:latin typeface="+mn-ea"/>
                </a:endParaRPr>
              </a:p>
              <a:p>
                <a:pPr algn="ctr"/>
                <a:endParaRPr lang="en-US" altLang="ko-KR" sz="28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  <a:p>
                <a:pPr algn="ctr"/>
                <a:endParaRPr lang="ko-KR" altLang="en-US" sz="3200" b="1" dirty="0"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1E0C57D-94EB-4A39-BB92-8582DBF24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0511" y="3190075"/>
                <a:ext cx="1114897" cy="743264"/>
              </a:xfrm>
              <a:prstGeom prst="rect">
                <a:avLst/>
              </a:prstGeom>
            </p:spPr>
          </p:pic>
        </p:grp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E6122F71-0F3F-40C8-9087-BD559C8778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1841" y="4319545"/>
              <a:ext cx="2088231" cy="1269695"/>
            </a:xfrm>
            <a:prstGeom prst="straightConnector1">
              <a:avLst/>
            </a:prstGeom>
            <a:ln w="28575">
              <a:solidFill>
                <a:srgbClr val="FF56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54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명령어 옵션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F192D4-158B-E44F-B203-8E3406ACF057}"/>
              </a:ext>
            </a:extLst>
          </p:cNvPr>
          <p:cNvSpPr/>
          <p:nvPr/>
        </p:nvSpPr>
        <p:spPr>
          <a:xfrm>
            <a:off x="611560" y="1501774"/>
            <a:ext cx="7488832" cy="4546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400" b="1" dirty="0">
                <a:solidFill>
                  <a:srgbClr val="0066FF"/>
                </a:solidFill>
                <a:latin typeface="+mn-ea"/>
              </a:rPr>
              <a:t>git log –1 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최신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커밋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순으로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개의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커밋만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출력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400" b="1" dirty="0">
                <a:solidFill>
                  <a:srgbClr val="0066FF"/>
                </a:solidFill>
                <a:latin typeface="+mn-ea"/>
              </a:rPr>
              <a:t>git log –2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66FF"/>
                </a:solidFill>
                <a:latin typeface="+mn-ea"/>
                <a:sym typeface="Wingdings" panose="05000000000000000000" pitchFamily="2" charset="2"/>
              </a:rPr>
              <a:t> 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최신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커밋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순으로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개의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커밋만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출력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901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명령어 옵션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F192D4-158B-E44F-B203-8E3406ACF057}"/>
              </a:ext>
            </a:extLst>
          </p:cNvPr>
          <p:cNvSpPr/>
          <p:nvPr/>
        </p:nvSpPr>
        <p:spPr>
          <a:xfrm>
            <a:off x="539552" y="1155544"/>
            <a:ext cx="8724866" cy="4546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400" b="1" dirty="0">
                <a:solidFill>
                  <a:srgbClr val="0066FF"/>
                </a:solidFill>
                <a:latin typeface="+mn-ea"/>
              </a:rPr>
              <a:t>git log --name-only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커밋과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해당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커밋이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수정한 파일들 함께 출력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BC0952-7F97-4CD0-B7A0-C1486C6BF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88" y="2636912"/>
            <a:ext cx="7275024" cy="3529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440454-1B61-4349-A199-D90C410347B9}"/>
              </a:ext>
            </a:extLst>
          </p:cNvPr>
          <p:cNvSpPr/>
          <p:nvPr/>
        </p:nvSpPr>
        <p:spPr>
          <a:xfrm>
            <a:off x="934488" y="4005064"/>
            <a:ext cx="19093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8B75E7-268E-4DE6-B24A-448D11ED892B}"/>
              </a:ext>
            </a:extLst>
          </p:cNvPr>
          <p:cNvSpPr/>
          <p:nvPr/>
        </p:nvSpPr>
        <p:spPr>
          <a:xfrm>
            <a:off x="934488" y="5787841"/>
            <a:ext cx="19093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34432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명령어 옵션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F192D4-158B-E44F-B203-8E3406ACF057}"/>
              </a:ext>
            </a:extLst>
          </p:cNvPr>
          <p:cNvSpPr/>
          <p:nvPr/>
        </p:nvSpPr>
        <p:spPr>
          <a:xfrm>
            <a:off x="539552" y="1155544"/>
            <a:ext cx="8724866" cy="4546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400" b="1" dirty="0">
                <a:solidFill>
                  <a:srgbClr val="0066FF"/>
                </a:solidFill>
                <a:latin typeface="+mn-ea"/>
              </a:rPr>
              <a:t>git log --</a:t>
            </a:r>
            <a:r>
              <a:rPr lang="en-US" altLang="ko-KR" sz="2400" b="1" dirty="0" err="1">
                <a:solidFill>
                  <a:srgbClr val="0066FF"/>
                </a:solidFill>
                <a:latin typeface="+mn-ea"/>
              </a:rPr>
              <a:t>oneline</a:t>
            </a:r>
            <a:endParaRPr lang="en-US" altLang="ko-KR" sz="2400" b="1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커밋을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한 줄로 요약해서 출력함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C514ED-250A-42C5-B697-8AA797567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50" y="2640109"/>
            <a:ext cx="7914499" cy="84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143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처음에 반영한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궁금하면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F192D4-158B-E44F-B203-8E3406ACF057}"/>
              </a:ext>
            </a:extLst>
          </p:cNvPr>
          <p:cNvSpPr/>
          <p:nvPr/>
        </p:nvSpPr>
        <p:spPr>
          <a:xfrm>
            <a:off x="539552" y="1501774"/>
            <a:ext cx="8064896" cy="3528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특정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커밋의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내용이 보고 싶으면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         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해당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커밋의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 err="1">
                <a:solidFill>
                  <a:srgbClr val="FF0000"/>
                </a:solidFill>
                <a:latin typeface="+mn-ea"/>
              </a:rPr>
              <a:t>커밋</a:t>
            </a:r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ID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를 알아야 한다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B175DB-4242-4CA5-83DB-FE9A694C4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23" y="2780928"/>
            <a:ext cx="8907765" cy="30963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3B60274-36F0-4FFE-8876-AE4AE4A3FCB5}"/>
              </a:ext>
            </a:extLst>
          </p:cNvPr>
          <p:cNvSpPr/>
          <p:nvPr/>
        </p:nvSpPr>
        <p:spPr>
          <a:xfrm>
            <a:off x="1142704" y="4437113"/>
            <a:ext cx="576380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2E099-A720-400B-A690-F307C955DEAA}"/>
              </a:ext>
            </a:extLst>
          </p:cNvPr>
          <p:cNvSpPr txBox="1"/>
          <p:nvPr/>
        </p:nvSpPr>
        <p:spPr>
          <a:xfrm>
            <a:off x="6487164" y="406778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COPY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0072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처음에 반영한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궁금하면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F192D4-158B-E44F-B203-8E3406ACF057}"/>
              </a:ext>
            </a:extLst>
          </p:cNvPr>
          <p:cNvSpPr/>
          <p:nvPr/>
        </p:nvSpPr>
        <p:spPr>
          <a:xfrm>
            <a:off x="539552" y="1501774"/>
            <a:ext cx="7488832" cy="4546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800" b="1" dirty="0">
                <a:solidFill>
                  <a:srgbClr val="0066FF"/>
                </a:solidFill>
                <a:latin typeface="+mn-ea"/>
              </a:rPr>
              <a:t>git show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‘</a:t>
            </a:r>
            <a:r>
              <a:rPr lang="ko-KR" altLang="en-US" sz="2800" dirty="0" err="1">
                <a:solidFill>
                  <a:srgbClr val="0066FF"/>
                </a:solidFill>
                <a:latin typeface="+mn-ea"/>
              </a:rPr>
              <a:t>커밋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ID'</a:t>
            </a: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FC60E-5D52-4AF6-81B1-264DD7A1045D}"/>
              </a:ext>
            </a:extLst>
          </p:cNvPr>
          <p:cNvSpPr txBox="1"/>
          <p:nvPr/>
        </p:nvSpPr>
        <p:spPr>
          <a:xfrm>
            <a:off x="2627784" y="1816531"/>
            <a:ext cx="3082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복사한 </a:t>
            </a:r>
            <a:r>
              <a:rPr lang="ko-KR" altLang="en-US" sz="2000" dirty="0" err="1">
                <a:latin typeface="+mn-ea"/>
              </a:rPr>
              <a:t>커밋</a:t>
            </a:r>
            <a:r>
              <a:rPr lang="en-US" altLang="ko-KR" sz="2000" dirty="0">
                <a:latin typeface="+mn-ea"/>
              </a:rPr>
              <a:t>ID </a:t>
            </a:r>
            <a:r>
              <a:rPr lang="ko-KR" altLang="en-US" sz="2000" dirty="0">
                <a:latin typeface="+mn-ea"/>
              </a:rPr>
              <a:t>붙여넣기</a:t>
            </a:r>
            <a:r>
              <a:rPr lang="en-US" altLang="ko-KR" sz="2000" dirty="0">
                <a:latin typeface="+mn-ea"/>
              </a:rPr>
              <a:t>)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570310-2D53-4847-A015-5D4D73CE5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03" y="2348880"/>
            <a:ext cx="7140794" cy="412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389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BD926CE-CCA9-4BDE-B3B4-02ADEC9E4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19"/>
          <a:stretch/>
        </p:blipFill>
        <p:spPr>
          <a:xfrm>
            <a:off x="-27112" y="1700808"/>
            <a:ext cx="9144000" cy="41208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대규모 프로젝트에서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1E3BF0-7B01-4846-B886-1AEB5602A013}"/>
              </a:ext>
            </a:extLst>
          </p:cNvPr>
          <p:cNvSpPr/>
          <p:nvPr/>
        </p:nvSpPr>
        <p:spPr>
          <a:xfrm>
            <a:off x="251520" y="3653225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285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메시지 변경하기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F192D4-158B-E44F-B203-8E3406ACF057}"/>
              </a:ext>
            </a:extLst>
          </p:cNvPr>
          <p:cNvSpPr/>
          <p:nvPr/>
        </p:nvSpPr>
        <p:spPr>
          <a:xfrm>
            <a:off x="539552" y="1501774"/>
            <a:ext cx="7488832" cy="4546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$ </a:t>
            </a:r>
            <a:r>
              <a:rPr lang="en-US" altLang="ko-KR" sz="2400" b="1" dirty="0">
                <a:solidFill>
                  <a:srgbClr val="0066FF"/>
                </a:solidFill>
                <a:latin typeface="+mn-ea"/>
              </a:rPr>
              <a:t>git commit --amend</a:t>
            </a:r>
            <a:endParaRPr lang="en-US" altLang="ko-KR" sz="2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마지막 반영한 최신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커밋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메시지를 변경하고 싶을 때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최신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커밋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수정하는 상태의 에디터가 실행됨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8F2898-D82F-46E7-9E88-CE07DEBB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056127"/>
            <a:ext cx="3642643" cy="300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706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메시지 변경하기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F93EE3-01AF-4225-A3C2-D2862C3CC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212976"/>
            <a:ext cx="4131818" cy="32728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4B13262-6C50-4072-A1D4-F28F101620F7}"/>
              </a:ext>
            </a:extLst>
          </p:cNvPr>
          <p:cNvSpPr/>
          <p:nvPr/>
        </p:nvSpPr>
        <p:spPr>
          <a:xfrm>
            <a:off x="561138" y="1349374"/>
            <a:ext cx="7488832" cy="4546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커밋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메시지 아래와 같이 변경 후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[Esc] +: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</a:rPr>
              <a:t>wq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+ [Enter]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변경 전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 Commit 2 for 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</a:rPr>
              <a:t>TestService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변경 후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  Commit 2-2 for 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</a:rPr>
              <a:t>TestService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23817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메시지 변경하기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F192D4-158B-E44F-B203-8E3406ACF057}"/>
              </a:ext>
            </a:extLst>
          </p:cNvPr>
          <p:cNvSpPr/>
          <p:nvPr/>
        </p:nvSpPr>
        <p:spPr>
          <a:xfrm>
            <a:off x="539552" y="1501774"/>
            <a:ext cx="7488832" cy="4546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800" b="1" dirty="0">
                <a:solidFill>
                  <a:srgbClr val="0066FF"/>
                </a:solidFill>
                <a:latin typeface="+mn-ea"/>
              </a:rPr>
              <a:t>git log</a:t>
            </a: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5FF3EB-3783-4E6A-A2ED-6947BE915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1850"/>
            <a:ext cx="9304084" cy="33843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9ED4C60-876B-491F-8748-0AC192D892DE}"/>
              </a:ext>
            </a:extLst>
          </p:cNvPr>
          <p:cNvSpPr/>
          <p:nvPr/>
        </p:nvSpPr>
        <p:spPr>
          <a:xfrm>
            <a:off x="539552" y="3140968"/>
            <a:ext cx="38884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04035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코드를 되돌려볼까요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11F0-2BF3-C841-A226-C3A685F75CD7}"/>
              </a:ext>
            </a:extLst>
          </p:cNvPr>
          <p:cNvSpPr txBox="1"/>
          <p:nvPr/>
        </p:nvSpPr>
        <p:spPr>
          <a:xfrm>
            <a:off x="611560" y="1501774"/>
            <a:ext cx="7192995" cy="598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800" b="1" dirty="0">
                <a:latin typeface="+mn-ea"/>
              </a:rPr>
              <a:t> Git </a:t>
            </a:r>
            <a:r>
              <a:rPr kumimoji="1" lang="ko-KR" altLang="en-US" sz="2800" b="1" dirty="0">
                <a:latin typeface="+mn-ea"/>
              </a:rPr>
              <a:t>에서는 </a:t>
            </a:r>
            <a:r>
              <a:rPr kumimoji="1" lang="en-US" altLang="ko-KR" sz="2800" b="1" dirty="0">
                <a:solidFill>
                  <a:srgbClr val="0066FF"/>
                </a:solidFill>
                <a:latin typeface="+mn-ea"/>
              </a:rPr>
              <a:t>“</a:t>
            </a:r>
            <a:r>
              <a:rPr kumimoji="1" lang="ko-KR" altLang="en-US" sz="2800" b="1" dirty="0">
                <a:solidFill>
                  <a:srgbClr val="0066FF"/>
                </a:solidFill>
                <a:latin typeface="+mn-ea"/>
              </a:rPr>
              <a:t>코드를 </a:t>
            </a:r>
            <a:r>
              <a:rPr kumimoji="1" lang="ko-KR" altLang="en-US" sz="2800" b="1" dirty="0" err="1">
                <a:solidFill>
                  <a:srgbClr val="0066FF"/>
                </a:solidFill>
                <a:latin typeface="+mn-ea"/>
              </a:rPr>
              <a:t>원복한다</a:t>
            </a:r>
            <a:r>
              <a:rPr kumimoji="1" lang="en-US" altLang="ko-KR" sz="2800" b="1" dirty="0">
                <a:solidFill>
                  <a:srgbClr val="0066FF"/>
                </a:solidFill>
                <a:latin typeface="+mn-ea"/>
              </a:rPr>
              <a:t>”  </a:t>
            </a:r>
          </a:p>
          <a:p>
            <a:pPr>
              <a:lnSpc>
                <a:spcPct val="200000"/>
              </a:lnSpc>
            </a:pPr>
            <a:r>
              <a:rPr kumimoji="1" lang="en-US" altLang="ko-KR" sz="2800" b="1" dirty="0">
                <a:latin typeface="+mn-ea"/>
              </a:rPr>
              <a:t>    = </a:t>
            </a:r>
            <a:r>
              <a:rPr kumimoji="1" lang="ko-KR" altLang="en-US" sz="2800" b="1" dirty="0">
                <a:latin typeface="+mn-ea"/>
              </a:rPr>
              <a:t>반영한 특정 코드</a:t>
            </a:r>
            <a:r>
              <a:rPr kumimoji="1" lang="en-US" altLang="ko-KR" sz="2800" b="1" dirty="0">
                <a:latin typeface="+mn-ea"/>
              </a:rPr>
              <a:t>(</a:t>
            </a:r>
            <a:r>
              <a:rPr kumimoji="1" lang="ko-KR" altLang="en-US" sz="2800" b="1" dirty="0" err="1">
                <a:latin typeface="+mn-ea"/>
              </a:rPr>
              <a:t>변경점</a:t>
            </a:r>
            <a:r>
              <a:rPr kumimoji="1" lang="en-US" altLang="ko-KR" sz="2800" b="1" dirty="0">
                <a:latin typeface="+mn-ea"/>
              </a:rPr>
              <a:t>)</a:t>
            </a:r>
            <a:r>
              <a:rPr kumimoji="1" lang="ko-KR" altLang="en-US" sz="2800" b="1" dirty="0">
                <a:latin typeface="+mn-ea"/>
              </a:rPr>
              <a:t>를 제거한다</a:t>
            </a:r>
            <a:r>
              <a:rPr kumimoji="1" lang="en-US" altLang="ko-KR" sz="2800" b="1" dirty="0"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ko-KR" sz="2800" b="1" dirty="0">
                <a:latin typeface="+mn-ea"/>
              </a:rPr>
              <a:t>    = </a:t>
            </a:r>
            <a:r>
              <a:rPr kumimoji="1" lang="ko-KR" altLang="en-US" sz="2800" b="1" dirty="0">
                <a:latin typeface="+mn-ea"/>
              </a:rPr>
              <a:t>변경을 취소한다</a:t>
            </a:r>
            <a:r>
              <a:rPr kumimoji="1" lang="en-US" altLang="ko-KR" sz="2800" b="1" dirty="0"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ko-KR" sz="2800" b="1" dirty="0">
                <a:latin typeface="+mn-ea"/>
              </a:rPr>
              <a:t>    = </a:t>
            </a:r>
            <a:r>
              <a:rPr kumimoji="1" lang="ko-KR" altLang="en-US" sz="2800" b="1" dirty="0">
                <a:latin typeface="+mn-ea"/>
              </a:rPr>
              <a:t>반영한 </a:t>
            </a:r>
            <a:r>
              <a:rPr kumimoji="1" lang="ko-KR" altLang="en-US" sz="2800" b="1" dirty="0" err="1">
                <a:latin typeface="+mn-ea"/>
              </a:rPr>
              <a:t>커밋을</a:t>
            </a:r>
            <a:r>
              <a:rPr kumimoji="1" lang="ko-KR" altLang="en-US" sz="2800" b="1" dirty="0">
                <a:latin typeface="+mn-ea"/>
              </a:rPr>
              <a:t> 되돌린다</a:t>
            </a:r>
            <a:r>
              <a:rPr kumimoji="1" lang="en-US" altLang="ko-KR" sz="2800" b="1" dirty="0"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ko-KR" sz="2800" b="1" dirty="0">
                <a:latin typeface="+mn-ea"/>
              </a:rPr>
              <a:t>    = </a:t>
            </a:r>
            <a:r>
              <a:rPr kumimoji="1" lang="ko-KR" altLang="en-US" sz="2800" b="1" dirty="0">
                <a:latin typeface="+mn-ea"/>
              </a:rPr>
              <a:t>반영한 </a:t>
            </a:r>
            <a:r>
              <a:rPr kumimoji="1" lang="ko-KR" altLang="en-US" sz="2800" b="1" dirty="0" err="1">
                <a:latin typeface="+mn-ea"/>
              </a:rPr>
              <a:t>커밋을</a:t>
            </a:r>
            <a:r>
              <a:rPr kumimoji="1" lang="ko-KR" altLang="en-US" sz="2800" b="1" dirty="0">
                <a:latin typeface="+mn-ea"/>
              </a:rPr>
              <a:t> </a:t>
            </a:r>
            <a:r>
              <a:rPr kumimoji="1" lang="en-US" altLang="ko-KR" sz="2800" b="1" dirty="0">
                <a:latin typeface="+mn-ea"/>
              </a:rPr>
              <a:t>revert </a:t>
            </a:r>
            <a:r>
              <a:rPr kumimoji="1" lang="ko-KR" altLang="en-US" sz="2800" b="1" dirty="0">
                <a:latin typeface="+mn-ea"/>
              </a:rPr>
              <a:t>시키다</a:t>
            </a:r>
            <a:r>
              <a:rPr kumimoji="1" lang="en-US" altLang="ko-KR" sz="2800" b="1" dirty="0"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endParaRPr kumimoji="1" lang="en-US" altLang="ko-KR" sz="2800" b="1" dirty="0">
              <a:latin typeface="+mn-ea"/>
            </a:endParaRPr>
          </a:p>
          <a:p>
            <a:pPr>
              <a:lnSpc>
                <a:spcPct val="200000"/>
              </a:lnSpc>
            </a:pPr>
            <a:endParaRPr kumimoji="1" lang="en-US" altLang="ko-KR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6266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7D0DBD-ABB8-CD46-A2D0-DB706B573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3" y="116632"/>
            <a:ext cx="1944216" cy="1296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78C7C7-9E5D-7941-AD63-7B6F2CAFB237}"/>
              </a:ext>
            </a:extLst>
          </p:cNvPr>
          <p:cNvSpPr txBox="1"/>
          <p:nvPr/>
        </p:nvSpPr>
        <p:spPr>
          <a:xfrm>
            <a:off x="4180805" y="1395148"/>
            <a:ext cx="4627036" cy="2790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+mn-ea"/>
              </a:rPr>
              <a:t>2002</a:t>
            </a:r>
            <a:r>
              <a:rPr kumimoji="1" lang="ko-KR" altLang="en-US" sz="2400" dirty="0">
                <a:latin typeface="+mn-ea"/>
              </a:rPr>
              <a:t>년 리눅스 개발을 위한</a:t>
            </a:r>
            <a:endParaRPr kumimoji="1"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+mn-ea"/>
              </a:rPr>
              <a:t>   버전 관리 목적으로 </a:t>
            </a:r>
            <a:r>
              <a:rPr kumimoji="1" lang="en-US" altLang="ko-KR" sz="2400" dirty="0" err="1">
                <a:latin typeface="+mn-ea"/>
              </a:rPr>
              <a:t>BitKeeper</a:t>
            </a:r>
            <a:endParaRPr kumimoji="1"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+mn-ea"/>
              </a:rPr>
              <a:t>   라는 상용 </a:t>
            </a:r>
            <a:r>
              <a:rPr kumimoji="1" lang="en-US" altLang="ko-KR" sz="2400" dirty="0">
                <a:latin typeface="+mn-ea"/>
              </a:rPr>
              <a:t>DVCS </a:t>
            </a:r>
            <a:r>
              <a:rPr kumimoji="1" lang="ko-KR" altLang="en-US" sz="2400" dirty="0">
                <a:latin typeface="+mn-ea"/>
              </a:rPr>
              <a:t>사용</a:t>
            </a:r>
            <a:endParaRPr kumimoji="1" lang="en-US" altLang="ko-KR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+mn-ea"/>
              </a:rPr>
              <a:t>2005</a:t>
            </a:r>
            <a:r>
              <a:rPr kumimoji="1" lang="ko-KR" altLang="en-US" sz="2400" dirty="0">
                <a:latin typeface="+mn-ea"/>
              </a:rPr>
              <a:t>년 </a:t>
            </a:r>
            <a:r>
              <a:rPr kumimoji="1" lang="en-US" altLang="ko-KR" sz="2400" dirty="0" err="1">
                <a:latin typeface="+mn-ea"/>
              </a:rPr>
              <a:t>BitKeeper</a:t>
            </a:r>
            <a:r>
              <a:rPr kumimoji="1" lang="en-US" altLang="ko-KR" sz="2400" dirty="0">
                <a:latin typeface="+mn-ea"/>
              </a:rPr>
              <a:t> </a:t>
            </a:r>
            <a:r>
              <a:rPr kumimoji="1" lang="ko-KR" altLang="en-US" sz="2400" dirty="0">
                <a:latin typeface="+mn-ea"/>
              </a:rPr>
              <a:t>유료화</a:t>
            </a:r>
            <a:endParaRPr kumimoji="1" lang="en-US" altLang="ko-KR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+mn-ea"/>
              </a:rPr>
              <a:t>2005</a:t>
            </a:r>
            <a:r>
              <a:rPr kumimoji="1" lang="ko-KR" altLang="en-US" sz="2400" dirty="0">
                <a:latin typeface="+mn-ea"/>
              </a:rPr>
              <a:t>년 리눅스 개발팀이 개발</a:t>
            </a:r>
            <a:endParaRPr kumimoji="1" lang="en-US" altLang="ko-KR" sz="2400" dirty="0"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D308A5-D79D-4287-849F-C7108553883C}"/>
              </a:ext>
            </a:extLst>
          </p:cNvPr>
          <p:cNvGrpSpPr/>
          <p:nvPr/>
        </p:nvGrpSpPr>
        <p:grpSpPr>
          <a:xfrm>
            <a:off x="887885" y="1534725"/>
            <a:ext cx="3238500" cy="4508500"/>
            <a:chOff x="887885" y="1534725"/>
            <a:chExt cx="3238500" cy="45085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E67B4DC-B11D-5D47-84E5-4F90DDFC4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885" y="1534725"/>
              <a:ext cx="3238500" cy="45085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DE603C3-3A42-2346-897A-695C7E0F7DB9}"/>
                </a:ext>
              </a:extLst>
            </p:cNvPr>
            <p:cNvSpPr/>
            <p:nvPr/>
          </p:nvSpPr>
          <p:spPr>
            <a:xfrm>
              <a:off x="1716336" y="5673893"/>
              <a:ext cx="1655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ko-KR" dirty="0">
                  <a:solidFill>
                    <a:schemeClr val="bg1"/>
                  </a:solidFill>
                  <a:latin typeface="+mj-lt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Linus Torvalds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62460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C172B07-30EF-4D80-B17A-5FF990ADC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23" y="3334647"/>
            <a:ext cx="7925972" cy="288308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원복하기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11F0-2BF3-C841-A226-C3A685F75CD7}"/>
              </a:ext>
            </a:extLst>
          </p:cNvPr>
          <p:cNvSpPr txBox="1"/>
          <p:nvPr/>
        </p:nvSpPr>
        <p:spPr>
          <a:xfrm>
            <a:off x="539552" y="1334815"/>
            <a:ext cx="5309467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+mn-ea"/>
              </a:rPr>
              <a:t>GIT </a:t>
            </a:r>
            <a:r>
              <a:rPr kumimoji="1" lang="ko-KR" altLang="en-US" sz="2400" b="1" dirty="0">
                <a:latin typeface="+mn-ea"/>
              </a:rPr>
              <a:t>에서는 </a:t>
            </a:r>
            <a:r>
              <a:rPr kumimoji="1" lang="ko-KR" altLang="en-US" sz="2400" b="1" dirty="0">
                <a:solidFill>
                  <a:srgbClr val="0066FF"/>
                </a:solidFill>
                <a:latin typeface="+mn-ea"/>
              </a:rPr>
              <a:t>원복의 단위가 </a:t>
            </a:r>
            <a:r>
              <a:rPr kumimoji="1" lang="ko-KR" altLang="en-US" sz="2400" b="1" dirty="0" err="1">
                <a:solidFill>
                  <a:srgbClr val="0066FF"/>
                </a:solidFill>
                <a:latin typeface="+mn-ea"/>
              </a:rPr>
              <a:t>커밋</a:t>
            </a:r>
            <a:r>
              <a:rPr kumimoji="1" lang="ko-KR" altLang="en-US" sz="2400" b="1" dirty="0" err="1">
                <a:latin typeface="+mn-ea"/>
              </a:rPr>
              <a:t>이다</a:t>
            </a:r>
            <a:r>
              <a:rPr kumimoji="1" lang="en-US" altLang="ko-KR" sz="2400" b="1" dirty="0">
                <a:latin typeface="+mn-ea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471004-B3A4-E84D-BF9C-946C35F591CE}"/>
              </a:ext>
            </a:extLst>
          </p:cNvPr>
          <p:cNvSpPr/>
          <p:nvPr/>
        </p:nvSpPr>
        <p:spPr>
          <a:xfrm>
            <a:off x="539552" y="2060848"/>
            <a:ext cx="7488832" cy="4608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  $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git revert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마지막에 반영한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commit ID’    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 </a:t>
            </a:r>
            <a:br>
              <a:rPr lang="en" altLang="ko-KR" sz="2000" dirty="0">
                <a:solidFill>
                  <a:schemeClr val="tx1"/>
                </a:solidFill>
                <a:latin typeface="+mn-ea"/>
              </a:rPr>
            </a:br>
            <a:r>
              <a:rPr lang="en" altLang="ko-KR" sz="24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endParaRPr lang="en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endParaRPr lang="en-US" altLang="ko-KR" sz="2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5C30139-058E-4D92-8C3F-7C1B7F07486E}"/>
              </a:ext>
            </a:extLst>
          </p:cNvPr>
          <p:cNvCxnSpPr>
            <a:cxnSpLocks/>
          </p:cNvCxnSpPr>
          <p:nvPr/>
        </p:nvCxnSpPr>
        <p:spPr>
          <a:xfrm>
            <a:off x="3347864" y="2736336"/>
            <a:ext cx="288032" cy="620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FFBB05-594A-46C0-BDA6-CD8528A16236}"/>
              </a:ext>
            </a:extLst>
          </p:cNvPr>
          <p:cNvSpPr/>
          <p:nvPr/>
        </p:nvSpPr>
        <p:spPr>
          <a:xfrm>
            <a:off x="1619672" y="3182247"/>
            <a:ext cx="4824536" cy="462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61511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원복하기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11F0-2BF3-C841-A226-C3A685F75CD7}"/>
              </a:ext>
            </a:extLst>
          </p:cNvPr>
          <p:cNvSpPr txBox="1"/>
          <p:nvPr/>
        </p:nvSpPr>
        <p:spPr>
          <a:xfrm>
            <a:off x="1080096" y="5689674"/>
            <a:ext cx="6261394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+mn-ea"/>
              </a:rPr>
              <a:t>(</a:t>
            </a:r>
            <a:r>
              <a:rPr kumimoji="1" lang="ko-KR" altLang="en-US" sz="2000" dirty="0">
                <a:latin typeface="+mn-ea"/>
              </a:rPr>
              <a:t>필요하면 </a:t>
            </a:r>
            <a:r>
              <a:rPr kumimoji="1" lang="ko-KR" altLang="en-US" sz="2000" dirty="0" err="1">
                <a:latin typeface="+mn-ea"/>
              </a:rPr>
              <a:t>커밋</a:t>
            </a:r>
            <a:r>
              <a:rPr kumimoji="1" lang="ko-KR" altLang="en-US" sz="2000" dirty="0">
                <a:latin typeface="+mn-ea"/>
              </a:rPr>
              <a:t> 메시지 수정 후 </a:t>
            </a:r>
            <a:r>
              <a:rPr lang="en-US" altLang="ko-KR" sz="2000" dirty="0">
                <a:latin typeface="+mn-ea"/>
              </a:rPr>
              <a:t>[Esc] +:</a:t>
            </a:r>
            <a:r>
              <a:rPr lang="en-US" altLang="ko-KR" sz="2000" dirty="0" err="1">
                <a:latin typeface="+mn-ea"/>
              </a:rPr>
              <a:t>wq</a:t>
            </a:r>
            <a:r>
              <a:rPr lang="en-US" altLang="ko-KR" sz="2000" dirty="0">
                <a:latin typeface="+mn-ea"/>
              </a:rPr>
              <a:t> + [Enter] </a:t>
            </a:r>
            <a:r>
              <a:rPr kumimoji="1" lang="en-US" altLang="ko-KR" sz="2000" dirty="0">
                <a:latin typeface="+mn-ea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471004-B3A4-E84D-BF9C-946C35F591CE}"/>
              </a:ext>
            </a:extLst>
          </p:cNvPr>
          <p:cNvSpPr/>
          <p:nvPr/>
        </p:nvSpPr>
        <p:spPr>
          <a:xfrm>
            <a:off x="309831" y="1236540"/>
            <a:ext cx="8889246" cy="4608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 $ </a:t>
            </a:r>
            <a:r>
              <a:rPr lang="en-US" altLang="ko-KR" sz="2800" b="1" dirty="0">
                <a:solidFill>
                  <a:srgbClr val="0066FF"/>
                </a:solidFill>
                <a:latin typeface="+mn-ea"/>
              </a:rPr>
              <a:t>git revert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‘commit ID’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   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지정한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커밋에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대한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Revert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커밋이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자동으로 생성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    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C90E6E-A50D-41AB-AAD6-155DBABCC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36912"/>
            <a:ext cx="5256584" cy="29823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77636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7DD560-C43A-4C8D-A65C-30AF8BAC1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30" y="1916832"/>
            <a:ext cx="8067047" cy="46811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원복하기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2C4BB-CEC0-4A4C-A176-C8B88D4D8042}"/>
              </a:ext>
            </a:extLst>
          </p:cNvPr>
          <p:cNvSpPr txBox="1"/>
          <p:nvPr/>
        </p:nvSpPr>
        <p:spPr>
          <a:xfrm>
            <a:off x="6628411" y="458112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rgbClr val="FF0000"/>
                </a:solidFill>
                <a:latin typeface="+mn-ea"/>
              </a:rPr>
              <a:t>원래 반영한 </a:t>
            </a:r>
            <a:r>
              <a:rPr kumimoji="1" lang="ko-KR" altLang="en-US" sz="2000" dirty="0" err="1">
                <a:solidFill>
                  <a:srgbClr val="FF0000"/>
                </a:solidFill>
                <a:latin typeface="+mn-ea"/>
              </a:rPr>
              <a:t>커밋</a:t>
            </a:r>
            <a:endParaRPr kumimoji="1" lang="ko-KR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7F75BF-80B4-264F-90EC-A7B6163314C1}"/>
              </a:ext>
            </a:extLst>
          </p:cNvPr>
          <p:cNvSpPr txBox="1"/>
          <p:nvPr/>
        </p:nvSpPr>
        <p:spPr>
          <a:xfrm>
            <a:off x="6789951" y="2662082"/>
            <a:ext cx="1461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FF0000"/>
                </a:solidFill>
                <a:latin typeface="+mn-ea"/>
              </a:rPr>
              <a:t>revert</a:t>
            </a:r>
            <a:r>
              <a:rPr kumimoji="1" lang="ko-KR" altLang="en-US" sz="2000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ko-KR" altLang="en-US" sz="2000" dirty="0" err="1">
                <a:solidFill>
                  <a:srgbClr val="FF0000"/>
                </a:solidFill>
                <a:latin typeface="+mn-ea"/>
              </a:rPr>
              <a:t>커밋</a:t>
            </a:r>
            <a:endParaRPr kumimoji="1" lang="ko-KR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C37D0A-A298-415A-BBE4-CB306B178919}"/>
              </a:ext>
            </a:extLst>
          </p:cNvPr>
          <p:cNvSpPr/>
          <p:nvPr/>
        </p:nvSpPr>
        <p:spPr>
          <a:xfrm>
            <a:off x="539552" y="1349374"/>
            <a:ext cx="7488832" cy="4546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log</a:t>
            </a:r>
          </a:p>
          <a:p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55B5829D-D2A1-4D6F-B574-09F86A7D6556}"/>
              </a:ext>
            </a:extLst>
          </p:cNvPr>
          <p:cNvSpPr/>
          <p:nvPr/>
        </p:nvSpPr>
        <p:spPr>
          <a:xfrm>
            <a:off x="6444208" y="3933056"/>
            <a:ext cx="144016" cy="122413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EA1AB15E-D08B-4771-9D45-44DF4F0D4D95}"/>
              </a:ext>
            </a:extLst>
          </p:cNvPr>
          <p:cNvSpPr/>
          <p:nvPr/>
        </p:nvSpPr>
        <p:spPr>
          <a:xfrm>
            <a:off x="6484395" y="2151258"/>
            <a:ext cx="144016" cy="142175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708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F5A41EF-7DB8-5D41-BE8B-80DF12518045}"/>
              </a:ext>
            </a:extLst>
          </p:cNvPr>
          <p:cNvGrpSpPr/>
          <p:nvPr/>
        </p:nvGrpSpPr>
        <p:grpSpPr>
          <a:xfrm>
            <a:off x="1403648" y="1340768"/>
            <a:ext cx="6048672" cy="4392488"/>
            <a:chOff x="179512" y="747714"/>
            <a:chExt cx="6048672" cy="439248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5BE8B3F-C2F9-9344-8DC9-9E2C1D8C240A}"/>
                </a:ext>
              </a:extLst>
            </p:cNvPr>
            <p:cNvSpPr/>
            <p:nvPr/>
          </p:nvSpPr>
          <p:spPr>
            <a:xfrm>
              <a:off x="179512" y="747714"/>
              <a:ext cx="6048672" cy="43924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+mn-ea"/>
              </a:endParaRP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3367B783-D15C-574A-8A87-3C9D3820EDF0}"/>
                </a:ext>
              </a:extLst>
            </p:cNvPr>
            <p:cNvSpPr/>
            <p:nvPr/>
          </p:nvSpPr>
          <p:spPr>
            <a:xfrm>
              <a:off x="4282797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Local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Repository</a:t>
              </a:r>
              <a:endParaRPr kumimoji="1" lang="ko-KR" altLang="en-US" dirty="0">
                <a:latin typeface="+mn-ea"/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5E050A52-56D8-EC4C-9530-2DEE7740CCB2}"/>
                </a:ext>
              </a:extLst>
            </p:cNvPr>
            <p:cNvSpPr/>
            <p:nvPr/>
          </p:nvSpPr>
          <p:spPr>
            <a:xfrm>
              <a:off x="2337409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+mn-ea"/>
                </a:rPr>
                <a:t> </a:t>
              </a:r>
              <a:r>
                <a:rPr kumimoji="1" lang="en-US" altLang="ko-KR" dirty="0">
                  <a:latin typeface="+mn-ea"/>
                </a:rPr>
                <a:t>Staging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Area</a:t>
              </a:r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E4A54421-70CE-1F4F-91AE-734F53689C4C}"/>
                </a:ext>
              </a:extLst>
            </p:cNvPr>
            <p:cNvSpPr/>
            <p:nvPr/>
          </p:nvSpPr>
          <p:spPr>
            <a:xfrm>
              <a:off x="392021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Working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Directory</a:t>
              </a:r>
              <a:endParaRPr kumimoji="1" lang="ko-KR" altLang="en-US" dirty="0">
                <a:latin typeface="+mn-ea"/>
              </a:endParaRPr>
            </a:p>
          </p:txBody>
        </p: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85EF0B13-D25F-A546-B4E6-F2063E56F454}"/>
                </a:ext>
              </a:extLst>
            </p:cNvPr>
            <p:cNvCxnSpPr/>
            <p:nvPr/>
          </p:nvCxnSpPr>
          <p:spPr>
            <a:xfrm>
              <a:off x="5146893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B7333961-7FCA-F441-9E9D-C66796D90EAD}"/>
                </a:ext>
              </a:extLst>
            </p:cNvPr>
            <p:cNvCxnSpPr/>
            <p:nvPr/>
          </p:nvCxnSpPr>
          <p:spPr>
            <a:xfrm>
              <a:off x="3201505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61CDB82-797B-B044-9E7B-4EEDA215E95E}"/>
                </a:ext>
              </a:extLst>
            </p:cNvPr>
            <p:cNvCxnSpPr/>
            <p:nvPr/>
          </p:nvCxnSpPr>
          <p:spPr>
            <a:xfrm>
              <a:off x="1254174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07F53A3E-4D9B-1645-9E8F-20AF029A4A8E}"/>
              </a:ext>
            </a:extLst>
          </p:cNvPr>
          <p:cNvSpPr/>
          <p:nvPr/>
        </p:nvSpPr>
        <p:spPr>
          <a:xfrm>
            <a:off x="6080654" y="3528219"/>
            <a:ext cx="2088232" cy="3602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Commit -2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F2C97853-6E72-4B42-8F5C-7AFE1453E085}"/>
              </a:ext>
            </a:extLst>
          </p:cNvPr>
          <p:cNvSpPr/>
          <p:nvPr/>
        </p:nvSpPr>
        <p:spPr>
          <a:xfrm>
            <a:off x="6080654" y="3949824"/>
            <a:ext cx="2088232" cy="3602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Commit -1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D65CD39-652E-2148-BACB-19E28DA991CA}"/>
              </a:ext>
            </a:extLst>
          </p:cNvPr>
          <p:cNvSpPr/>
          <p:nvPr/>
        </p:nvSpPr>
        <p:spPr>
          <a:xfrm>
            <a:off x="6080653" y="3085728"/>
            <a:ext cx="2088232" cy="3602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Revert …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위로 구부러진 화살표[C] 2">
            <a:extLst>
              <a:ext uri="{FF2B5EF4-FFF2-40B4-BE49-F238E27FC236}">
                <a16:creationId xmlns:a16="http://schemas.microsoft.com/office/drawing/2014/main" id="{566EE0DA-69BD-784F-8ABB-F47A719E490F}"/>
              </a:ext>
            </a:extLst>
          </p:cNvPr>
          <p:cNvSpPr/>
          <p:nvPr/>
        </p:nvSpPr>
        <p:spPr>
          <a:xfrm rot="17815099">
            <a:off x="8073315" y="3400435"/>
            <a:ext cx="432628" cy="327604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880EE1-1D52-4BC8-8F48-B67AEE19F1B5}"/>
              </a:ext>
            </a:extLst>
          </p:cNvPr>
          <p:cNvSpPr txBox="1"/>
          <p:nvPr/>
        </p:nvSpPr>
        <p:spPr>
          <a:xfrm>
            <a:off x="3587220" y="1324130"/>
            <a:ext cx="1702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  </a:t>
            </a:r>
            <a:r>
              <a:rPr lang="en-US" altLang="ko-KR" sz="2000" b="1" dirty="0" err="1">
                <a:latin typeface="+mn-ea"/>
              </a:rPr>
              <a:t>my_project</a:t>
            </a:r>
            <a:endParaRPr kumimoji="1"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759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원복 후 파일의 상태는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C37D0A-A298-415A-BBE4-CB306B178919}"/>
              </a:ext>
            </a:extLst>
          </p:cNvPr>
          <p:cNvSpPr/>
          <p:nvPr/>
        </p:nvSpPr>
        <p:spPr>
          <a:xfrm>
            <a:off x="539552" y="1349374"/>
            <a:ext cx="7488832" cy="4546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파일을 단순히 읽어 출력해주는 명령어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$ </a:t>
            </a:r>
            <a:r>
              <a:rPr lang="en-US" altLang="ko-KR" sz="2800" b="1" dirty="0">
                <a:solidFill>
                  <a:srgbClr val="0066FF"/>
                </a:solidFill>
                <a:latin typeface="+mn-ea"/>
              </a:rPr>
              <a:t>cat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 TestService.java</a:t>
            </a:r>
          </a:p>
          <a:p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28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F2D48F-B6FA-41A0-9CC1-D8548AFE8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857" r="39840" b="8091"/>
          <a:stretch/>
        </p:blipFill>
        <p:spPr>
          <a:xfrm>
            <a:off x="990115" y="2671339"/>
            <a:ext cx="2789797" cy="4944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27294F-BC73-493B-BBA4-8722C697507C}"/>
              </a:ext>
            </a:extLst>
          </p:cNvPr>
          <p:cNvSpPr txBox="1"/>
          <p:nvPr/>
        </p:nvSpPr>
        <p:spPr>
          <a:xfrm>
            <a:off x="1003270" y="3318234"/>
            <a:ext cx="7430880" cy="577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+mn-ea"/>
                <a:sym typeface="Wingdings" panose="05000000000000000000" pitchFamily="2" charset="2"/>
              </a:rPr>
              <a:t> </a:t>
            </a:r>
            <a:r>
              <a:rPr kumimoji="1" lang="ko-KR" altLang="en-US" sz="2400" dirty="0">
                <a:latin typeface="+mn-ea"/>
              </a:rPr>
              <a:t>두번째 </a:t>
            </a:r>
            <a:r>
              <a:rPr kumimoji="1" lang="ko-KR" altLang="en-US" sz="2400" dirty="0" err="1">
                <a:latin typeface="+mn-ea"/>
              </a:rPr>
              <a:t>커밋에서</a:t>
            </a:r>
            <a:r>
              <a:rPr kumimoji="1" lang="ko-KR" altLang="en-US" sz="2400" dirty="0">
                <a:latin typeface="+mn-ea"/>
              </a:rPr>
              <a:t> 작성한 </a:t>
            </a:r>
            <a:r>
              <a:rPr kumimoji="1" lang="en-US" altLang="ko-KR" sz="2400" dirty="0">
                <a:latin typeface="+mn-ea"/>
              </a:rPr>
              <a:t>“write code2” </a:t>
            </a:r>
            <a:r>
              <a:rPr kumimoji="1" lang="ko-KR" altLang="en-US" sz="2400" dirty="0">
                <a:latin typeface="+mn-ea"/>
              </a:rPr>
              <a:t>는 사라짐</a:t>
            </a:r>
            <a:r>
              <a:rPr kumimoji="1" lang="en-US" altLang="ko-KR" sz="2400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334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95287" y="2488363"/>
            <a:ext cx="8353426" cy="1804733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b="1" dirty="0"/>
              <a:t>원격저장소에</a:t>
            </a:r>
            <a:br>
              <a:rPr lang="en-US" altLang="ko-KR" sz="4800" b="1" dirty="0"/>
            </a:br>
            <a:r>
              <a:rPr lang="ko-KR" altLang="en-US" sz="4800" b="1" dirty="0" err="1"/>
              <a:t>커밋</a:t>
            </a:r>
            <a:r>
              <a:rPr lang="ko-KR" altLang="en-US" sz="4800" b="1" dirty="0"/>
              <a:t> 반영</a:t>
            </a:r>
          </a:p>
        </p:txBody>
      </p:sp>
    </p:spTree>
    <p:extLst>
      <p:ext uri="{BB962C8B-B14F-4D97-AF65-F5344CB8AC3E}">
        <p14:creationId xmlns:p14="http://schemas.microsoft.com/office/powerpoint/2010/main" val="14065306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원격저장소에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반영하기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BE8B3F-C2F9-9344-8DC9-9E2C1D8C240A}"/>
              </a:ext>
            </a:extLst>
          </p:cNvPr>
          <p:cNvSpPr/>
          <p:nvPr/>
        </p:nvSpPr>
        <p:spPr>
          <a:xfrm>
            <a:off x="471059" y="1700808"/>
            <a:ext cx="6048672" cy="4392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n-ea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A943FF2-A2B9-9E40-A6D2-DF0A2145E421}"/>
              </a:ext>
            </a:extLst>
          </p:cNvPr>
          <p:cNvSpPr/>
          <p:nvPr/>
        </p:nvSpPr>
        <p:spPr>
          <a:xfrm>
            <a:off x="7023787" y="2072399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Remote</a:t>
            </a:r>
          </a:p>
          <a:p>
            <a:pPr algn="ctr"/>
            <a:r>
              <a:rPr kumimoji="1" lang="en-US" altLang="ko-KR" dirty="0">
                <a:latin typeface="+mn-ea"/>
              </a:rPr>
              <a:t>Repository</a:t>
            </a:r>
            <a:endParaRPr kumimoji="1" lang="ko-KR" altLang="en-US" dirty="0">
              <a:latin typeface="+mn-ea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367B783-D15C-574A-8A87-3C9D3820EDF0}"/>
              </a:ext>
            </a:extLst>
          </p:cNvPr>
          <p:cNvSpPr/>
          <p:nvPr/>
        </p:nvSpPr>
        <p:spPr>
          <a:xfrm>
            <a:off x="4574344" y="2072399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Local</a:t>
            </a:r>
          </a:p>
          <a:p>
            <a:pPr algn="ctr"/>
            <a:r>
              <a:rPr kumimoji="1" lang="en-US" altLang="ko-KR" dirty="0">
                <a:latin typeface="+mn-ea"/>
              </a:rPr>
              <a:t>Repository</a:t>
            </a:r>
            <a:endParaRPr kumimoji="1" lang="ko-KR" altLang="en-US" dirty="0">
              <a:latin typeface="+mn-ea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E050A52-56D8-EC4C-9530-2DEE7740CCB2}"/>
              </a:ext>
            </a:extLst>
          </p:cNvPr>
          <p:cNvSpPr/>
          <p:nvPr/>
        </p:nvSpPr>
        <p:spPr>
          <a:xfrm>
            <a:off x="2628956" y="2072399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Staging</a:t>
            </a:r>
          </a:p>
          <a:p>
            <a:pPr algn="ctr"/>
            <a:r>
              <a:rPr kumimoji="1" lang="en-US" altLang="ko-KR" dirty="0">
                <a:latin typeface="+mn-ea"/>
              </a:rPr>
              <a:t>Area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4A54421-70CE-1F4F-91AE-734F53689C4C}"/>
              </a:ext>
            </a:extLst>
          </p:cNvPr>
          <p:cNvSpPr/>
          <p:nvPr/>
        </p:nvSpPr>
        <p:spPr>
          <a:xfrm>
            <a:off x="683568" y="2072399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Working</a:t>
            </a:r>
          </a:p>
          <a:p>
            <a:pPr algn="ctr"/>
            <a:r>
              <a:rPr kumimoji="1" lang="en-US" altLang="ko-KR" dirty="0">
                <a:latin typeface="+mn-ea"/>
              </a:rPr>
              <a:t>Directory</a:t>
            </a:r>
            <a:endParaRPr kumimoji="1" lang="ko-KR" altLang="en-US" dirty="0">
              <a:latin typeface="+mn-ea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0AF9B2B-08A6-5648-A990-B388D3565181}"/>
              </a:ext>
            </a:extLst>
          </p:cNvPr>
          <p:cNvCxnSpPr>
            <a:stCxn id="10" idx="2"/>
          </p:cNvCxnSpPr>
          <p:nvPr/>
        </p:nvCxnSpPr>
        <p:spPr>
          <a:xfrm>
            <a:off x="7887883" y="2720471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85EF0B13-D25F-A546-B4E6-F2063E56F454}"/>
              </a:ext>
            </a:extLst>
          </p:cNvPr>
          <p:cNvCxnSpPr/>
          <p:nvPr/>
        </p:nvCxnSpPr>
        <p:spPr>
          <a:xfrm>
            <a:off x="5438440" y="2720471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B7333961-7FCA-F441-9E9D-C66796D90EAD}"/>
              </a:ext>
            </a:extLst>
          </p:cNvPr>
          <p:cNvCxnSpPr/>
          <p:nvPr/>
        </p:nvCxnSpPr>
        <p:spPr>
          <a:xfrm>
            <a:off x="3493052" y="2720471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61CDB82-797B-B044-9E7B-4EEDA215E95E}"/>
              </a:ext>
            </a:extLst>
          </p:cNvPr>
          <p:cNvCxnSpPr/>
          <p:nvPr/>
        </p:nvCxnSpPr>
        <p:spPr>
          <a:xfrm>
            <a:off x="1545721" y="2720471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A627E601-33AD-9645-BC11-936E9FA7EFE9}"/>
              </a:ext>
            </a:extLst>
          </p:cNvPr>
          <p:cNvSpPr/>
          <p:nvPr/>
        </p:nvSpPr>
        <p:spPr>
          <a:xfrm>
            <a:off x="5475075" y="4149080"/>
            <a:ext cx="2397071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  <a:latin typeface="+mn-ea"/>
              </a:rPr>
              <a:t>git push</a:t>
            </a:r>
            <a:endParaRPr kumimoji="1"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07F53A3E-4D9B-1645-9E8F-20AF029A4A8E}"/>
              </a:ext>
            </a:extLst>
          </p:cNvPr>
          <p:cNvSpPr/>
          <p:nvPr/>
        </p:nvSpPr>
        <p:spPr>
          <a:xfrm>
            <a:off x="5148065" y="3259312"/>
            <a:ext cx="2088232" cy="3602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Commit -2…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F2C97853-6E72-4B42-8F5C-7AFE1453E085}"/>
              </a:ext>
            </a:extLst>
          </p:cNvPr>
          <p:cNvSpPr/>
          <p:nvPr/>
        </p:nvSpPr>
        <p:spPr>
          <a:xfrm>
            <a:off x="5148065" y="3680917"/>
            <a:ext cx="2088232" cy="3602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Commit -1…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1D6B4F3-F3C4-2440-B605-ED9485F935C2}"/>
              </a:ext>
            </a:extLst>
          </p:cNvPr>
          <p:cNvSpPr/>
          <p:nvPr/>
        </p:nvSpPr>
        <p:spPr>
          <a:xfrm>
            <a:off x="5148064" y="2852936"/>
            <a:ext cx="2088232" cy="3602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Revert  …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A2F4C4C-D82E-4BBC-BF94-ECEA67D38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608" y="1410717"/>
            <a:ext cx="1417075" cy="62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891CDD-D86F-4534-BD39-FBDAFD6D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2" y="3255027"/>
            <a:ext cx="7056594" cy="8255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원격저장소에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반영하기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960A7-50B0-184B-BBE6-7E779D9F0F32}"/>
              </a:ext>
            </a:extLst>
          </p:cNvPr>
          <p:cNvSpPr txBox="1"/>
          <p:nvPr/>
        </p:nvSpPr>
        <p:spPr>
          <a:xfrm>
            <a:off x="539552" y="1501774"/>
            <a:ext cx="480131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$ </a:t>
            </a:r>
            <a:r>
              <a:rPr lang="en-US" altLang="ko-KR" sz="2400" b="1" dirty="0">
                <a:latin typeface="+mn-ea"/>
              </a:rPr>
              <a:t>git push </a:t>
            </a:r>
            <a:r>
              <a:rPr lang="en-US" altLang="ko-KR" sz="2400" dirty="0">
                <a:latin typeface="+mn-ea"/>
              </a:rPr>
              <a:t>[</a:t>
            </a:r>
            <a:r>
              <a:rPr lang="ko-KR" altLang="en-US" sz="2400" dirty="0" err="1">
                <a:latin typeface="+mn-ea"/>
              </a:rPr>
              <a:t>저장소별칭</a:t>
            </a:r>
            <a:r>
              <a:rPr lang="en-US" altLang="ko-KR" sz="2400" dirty="0">
                <a:latin typeface="+mn-ea"/>
              </a:rPr>
              <a:t>] [</a:t>
            </a:r>
            <a:r>
              <a:rPr lang="ko-KR" altLang="en-US" sz="2400" dirty="0" err="1">
                <a:latin typeface="+mn-ea"/>
              </a:rPr>
              <a:t>브랜치</a:t>
            </a:r>
            <a:r>
              <a:rPr lang="en-US" altLang="ko-KR" sz="2400" dirty="0">
                <a:latin typeface="+mn-ea"/>
              </a:rPr>
              <a:t>]</a:t>
            </a:r>
            <a:endParaRPr lang="ko-KR" altLang="en-US" sz="2400" dirty="0">
              <a:latin typeface="+mn-ea"/>
            </a:endParaRPr>
          </a:p>
          <a:p>
            <a:endParaRPr kumimoji="1" lang="ko-KR" altLang="en-US" sz="2800" dirty="0">
              <a:latin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F7BFB-3D1C-4F40-882C-8BAE4E779AC8}"/>
              </a:ext>
            </a:extLst>
          </p:cNvPr>
          <p:cNvCxnSpPr>
            <a:cxnSpLocks/>
          </p:cNvCxnSpPr>
          <p:nvPr/>
        </p:nvCxnSpPr>
        <p:spPr>
          <a:xfrm flipH="1">
            <a:off x="1423937" y="1876645"/>
            <a:ext cx="1349035" cy="16071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EC48E843-0187-4B26-AE39-AAADC3D34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265"/>
          <a:stretch/>
        </p:blipFill>
        <p:spPr>
          <a:xfrm>
            <a:off x="1151482" y="4452379"/>
            <a:ext cx="7606122" cy="1656184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D44BDB8-77C9-4D32-B61C-5D6A1742668C}"/>
              </a:ext>
            </a:extLst>
          </p:cNvPr>
          <p:cNvCxnSpPr>
            <a:cxnSpLocks/>
          </p:cNvCxnSpPr>
          <p:nvPr/>
        </p:nvCxnSpPr>
        <p:spPr>
          <a:xfrm>
            <a:off x="4352529" y="1875035"/>
            <a:ext cx="3796498" cy="26151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6399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원격저장소에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반영하기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68552C-01F7-E246-97DE-8931D9B6821D}"/>
              </a:ext>
            </a:extLst>
          </p:cNvPr>
          <p:cNvSpPr/>
          <p:nvPr/>
        </p:nvSpPr>
        <p:spPr>
          <a:xfrm>
            <a:off x="385309" y="1518686"/>
            <a:ext cx="7992888" cy="403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push origin master</a:t>
            </a:r>
          </a:p>
          <a:p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B2B6FB-4C8D-4BA7-9476-FA53D4691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" t="2025" b="3383"/>
          <a:stretch/>
        </p:blipFill>
        <p:spPr>
          <a:xfrm>
            <a:off x="899592" y="2420888"/>
            <a:ext cx="6120680" cy="3641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4BA00-2F19-44BF-AE8C-DDD40481D168}"/>
              </a:ext>
            </a:extLst>
          </p:cNvPr>
          <p:cNvSpPr txBox="1"/>
          <p:nvPr/>
        </p:nvSpPr>
        <p:spPr>
          <a:xfrm>
            <a:off x="5321329" y="3933056"/>
            <a:ext cx="2916183" cy="87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FF0000"/>
                </a:solidFill>
              </a:rPr>
              <a:t>GitLab </a:t>
            </a:r>
            <a:r>
              <a:rPr kumimoji="1" lang="ko-KR" altLang="en-US" dirty="0">
                <a:solidFill>
                  <a:srgbClr val="FF0000"/>
                </a:solidFill>
              </a:rPr>
              <a:t>가입시 입력한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FF0000"/>
                </a:solidFill>
              </a:rPr>
              <a:t>Username, Password</a:t>
            </a:r>
            <a:r>
              <a:rPr kumimoji="1" lang="ko-KR" altLang="en-US" dirty="0">
                <a:solidFill>
                  <a:srgbClr val="FF0000"/>
                </a:solidFill>
              </a:rPr>
              <a:t> 입력</a:t>
            </a:r>
          </a:p>
        </p:txBody>
      </p:sp>
    </p:spTree>
    <p:extLst>
      <p:ext uri="{BB962C8B-B14F-4D97-AF65-F5344CB8AC3E}">
        <p14:creationId xmlns:p14="http://schemas.microsoft.com/office/powerpoint/2010/main" val="4298202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[Tip]HTTP Basic: Access denied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7EE0A4-F5BF-43B1-A074-BEBAD527CCBF}"/>
              </a:ext>
            </a:extLst>
          </p:cNvPr>
          <p:cNvSpPr/>
          <p:nvPr/>
        </p:nvSpPr>
        <p:spPr>
          <a:xfrm>
            <a:off x="438603" y="1349374"/>
            <a:ext cx="8266793" cy="279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/>
                </a:solidFill>
                <a:latin typeface="+mn-ea"/>
              </a:rPr>
              <a:t>remote: HTTP Basic: Access denied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/>
                </a:solidFill>
                <a:latin typeface="+mn-ea"/>
              </a:rPr>
              <a:t>fatal: Authentication failed for 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/>
                </a:solidFill>
                <a:latin typeface="+mn-ea"/>
              </a:rPr>
              <a:t>[</a:t>
            </a:r>
            <a:r>
              <a:rPr lang="ko-KR" altLang="en-US" sz="2400" dirty="0">
                <a:solidFill>
                  <a:prstClr val="black"/>
                </a:solidFill>
                <a:latin typeface="+mn-ea"/>
              </a:rPr>
              <a:t>해결방법</a:t>
            </a:r>
            <a:r>
              <a:rPr lang="en-US" altLang="ko-KR" sz="2400" dirty="0">
                <a:solidFill>
                  <a:prstClr val="black"/>
                </a:solidFill>
                <a:latin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/>
                </a:solidFill>
                <a:latin typeface="+mn-ea"/>
              </a:rPr>
              <a:t>1) </a:t>
            </a:r>
            <a:r>
              <a:rPr lang="ko-KR" altLang="en-US" sz="2400" dirty="0">
                <a:solidFill>
                  <a:prstClr val="black"/>
                </a:solidFill>
                <a:latin typeface="+mn-ea"/>
              </a:rPr>
              <a:t>자격 증명 관리자 실행</a:t>
            </a:r>
            <a:endParaRPr lang="en-US" altLang="ko-KR" sz="24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C38FB3-3FA0-4CC7-BBDA-68976CCBF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994"/>
          <a:stretch/>
        </p:blipFill>
        <p:spPr>
          <a:xfrm>
            <a:off x="971600" y="4293096"/>
            <a:ext cx="4285127" cy="155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18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5F414-15E8-46F0-B965-67C36D041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063" y="1373541"/>
            <a:ext cx="8353425" cy="5256361"/>
          </a:xfrm>
        </p:spPr>
        <p:txBody>
          <a:bodyPr>
            <a:normAutofit/>
          </a:bodyPr>
          <a:lstStyle/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빠른 속도</a:t>
            </a:r>
          </a:p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단순한 구조</a:t>
            </a:r>
          </a:p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비선형적인 개발</a:t>
            </a:r>
            <a:endParaRPr lang="en-US" altLang="ko-KR" sz="3200" b="1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indent="0" fontAlgn="ctr">
              <a:buNone/>
            </a:pPr>
            <a:r>
              <a:rPr lang="en-US" altLang="ko-KR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  <a:r>
              <a:rPr lang="ko-KR" altLang="en-US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수천 개 동시 다발적인 병렬 개발과 공유</a:t>
            </a:r>
            <a:r>
              <a:rPr lang="en-US" altLang="ko-KR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endParaRPr lang="ko-KR" altLang="en-US" sz="3200" b="1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완벽한 분산</a:t>
            </a:r>
            <a:r>
              <a:rPr lang="en-US" altLang="ko-KR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</a:p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Linux </a:t>
            </a:r>
            <a:r>
              <a:rPr lang="ko-KR" altLang="en-US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커널과 같은 대규모 프로젝트에 유용</a:t>
            </a:r>
            <a:endParaRPr lang="en-US" altLang="ko-KR" sz="3200" b="1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7D0DBD-ABB8-CD46-A2D0-DB706B573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03" y="116632"/>
            <a:ext cx="1944216" cy="129614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DE50F0B-0BD8-A64B-9E23-D27908D5EF1B}"/>
              </a:ext>
            </a:extLst>
          </p:cNvPr>
          <p:cNvSpPr txBox="1">
            <a:spLocks/>
          </p:cNvSpPr>
          <p:nvPr/>
        </p:nvSpPr>
        <p:spPr>
          <a:xfrm>
            <a:off x="501541" y="178085"/>
            <a:ext cx="85724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253908011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[Tip]HTTP Basic: Access denied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993608-8C16-4386-A662-9BE307631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196752"/>
            <a:ext cx="6336704" cy="540384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599DDA6-436A-4326-8C52-913D72A68B09}"/>
              </a:ext>
            </a:extLst>
          </p:cNvPr>
          <p:cNvSpPr/>
          <p:nvPr/>
        </p:nvSpPr>
        <p:spPr>
          <a:xfrm>
            <a:off x="4103948" y="1916832"/>
            <a:ext cx="2844316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638B46-CD5B-4C22-A84D-C5B29ED7D9FD}"/>
              </a:ext>
            </a:extLst>
          </p:cNvPr>
          <p:cNvSpPr/>
          <p:nvPr/>
        </p:nvSpPr>
        <p:spPr>
          <a:xfrm>
            <a:off x="1139186" y="5157191"/>
            <a:ext cx="6169118" cy="1443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16A37-2345-4EE9-8E10-D65625E82DD3}"/>
              </a:ext>
            </a:extLst>
          </p:cNvPr>
          <p:cNvSpPr txBox="1"/>
          <p:nvPr/>
        </p:nvSpPr>
        <p:spPr>
          <a:xfrm>
            <a:off x="2228173" y="6202122"/>
            <a:ext cx="3621504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0000"/>
                </a:solidFill>
              </a:rPr>
              <a:t>제거 후 </a:t>
            </a:r>
            <a:r>
              <a:rPr kumimoji="1" lang="en-US" altLang="ko-KR" dirty="0">
                <a:solidFill>
                  <a:srgbClr val="FF0000"/>
                </a:solidFill>
              </a:rPr>
              <a:t>git push </a:t>
            </a:r>
            <a:r>
              <a:rPr kumimoji="1" lang="ko-KR" altLang="en-US" dirty="0">
                <a:solidFill>
                  <a:srgbClr val="FF0000"/>
                </a:solidFill>
              </a:rPr>
              <a:t>명령어 다시 시도</a:t>
            </a:r>
          </a:p>
        </p:txBody>
      </p:sp>
    </p:spTree>
    <p:extLst>
      <p:ext uri="{BB962C8B-B14F-4D97-AF65-F5344CB8AC3E}">
        <p14:creationId xmlns:p14="http://schemas.microsoft.com/office/powerpoint/2010/main" val="27858974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원격저장소에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반영하기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68552C-01F7-E246-97DE-8931D9B6821D}"/>
              </a:ext>
            </a:extLst>
          </p:cNvPr>
          <p:cNvSpPr/>
          <p:nvPr/>
        </p:nvSpPr>
        <p:spPr>
          <a:xfrm>
            <a:off x="385309" y="1518686"/>
            <a:ext cx="7992888" cy="403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push origin master</a:t>
            </a:r>
          </a:p>
          <a:p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5291DF-81A4-4C76-9636-205E6458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70" y="2348880"/>
            <a:ext cx="7854466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5151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023BDCE-EC69-4D73-A119-5E72BEB4D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93352"/>
            <a:ext cx="8852924" cy="40958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GitLab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원격저장소 확인하기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5A1834-FA7F-8640-830E-587447F7420E}"/>
              </a:ext>
            </a:extLst>
          </p:cNvPr>
          <p:cNvSpPr/>
          <p:nvPr/>
        </p:nvSpPr>
        <p:spPr>
          <a:xfrm>
            <a:off x="251520" y="2276872"/>
            <a:ext cx="936104" cy="283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AE1517-9919-014E-A963-A2AEDD9B8520}"/>
              </a:ext>
            </a:extLst>
          </p:cNvPr>
          <p:cNvSpPr/>
          <p:nvPr/>
        </p:nvSpPr>
        <p:spPr>
          <a:xfrm>
            <a:off x="251520" y="3429000"/>
            <a:ext cx="8754000" cy="663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BBD39E-0B8B-4F8A-A4D0-54AFE005D567}"/>
              </a:ext>
            </a:extLst>
          </p:cNvPr>
          <p:cNvSpPr/>
          <p:nvPr/>
        </p:nvSpPr>
        <p:spPr>
          <a:xfrm>
            <a:off x="392020" y="5053587"/>
            <a:ext cx="1371667" cy="311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99136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73BCBC6-ABAE-4023-BDAF-FA1EC6C3B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93352"/>
            <a:ext cx="8852924" cy="40958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GitLab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원격저장소 확인하기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D0164C-5AE8-4FED-A99A-AC16AC711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772816"/>
            <a:ext cx="5396987" cy="44120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125CF6A-D1BD-4AA5-AEA0-B751DD891B3E}"/>
              </a:ext>
            </a:extLst>
          </p:cNvPr>
          <p:cNvSpPr/>
          <p:nvPr/>
        </p:nvSpPr>
        <p:spPr>
          <a:xfrm>
            <a:off x="251520" y="2276872"/>
            <a:ext cx="936104" cy="283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998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GitLab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원격저장소 확인하기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D0164C-5AE8-4FED-A99A-AC16AC711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22" y="1501775"/>
            <a:ext cx="3942960" cy="32233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125CF6A-D1BD-4AA5-AEA0-B751DD891B3E}"/>
              </a:ext>
            </a:extLst>
          </p:cNvPr>
          <p:cNvSpPr/>
          <p:nvPr/>
        </p:nvSpPr>
        <p:spPr>
          <a:xfrm>
            <a:off x="411622" y="2564904"/>
            <a:ext cx="3800337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65774D-644B-4CEC-A99E-5EAFA935E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3461134"/>
            <a:ext cx="4417278" cy="202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4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95287" y="2204864"/>
            <a:ext cx="8353426" cy="2088232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b="1" dirty="0"/>
              <a:t>GitHub </a:t>
            </a:r>
            <a:r>
              <a:rPr lang="ko-KR" altLang="en-US" sz="4400" b="1" dirty="0"/>
              <a:t>의</a:t>
            </a:r>
            <a:br>
              <a:rPr lang="en-US" altLang="ko-KR" sz="4400" b="1" dirty="0"/>
            </a:br>
            <a:r>
              <a:rPr lang="ko-KR" altLang="en-US" sz="4400" b="1" dirty="0"/>
              <a:t>오픈소스 프로젝트</a:t>
            </a:r>
            <a:br>
              <a:rPr lang="en-US" altLang="ko-KR" sz="4400" b="1" dirty="0"/>
            </a:br>
            <a:r>
              <a:rPr lang="ko-KR" altLang="en-US" sz="4400" b="1" dirty="0"/>
              <a:t>가져오기</a:t>
            </a:r>
          </a:p>
        </p:txBody>
      </p:sp>
    </p:spTree>
    <p:extLst>
      <p:ext uri="{BB962C8B-B14F-4D97-AF65-F5344CB8AC3E}">
        <p14:creationId xmlns:p14="http://schemas.microsoft.com/office/powerpoint/2010/main" val="1495061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Clone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F8F231-53EE-CB47-AF8F-9F45A4D78CED}"/>
              </a:ext>
            </a:extLst>
          </p:cNvPr>
          <p:cNvSpPr/>
          <p:nvPr/>
        </p:nvSpPr>
        <p:spPr>
          <a:xfrm>
            <a:off x="539552" y="1452633"/>
            <a:ext cx="7766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원격저장소의 소스코드를 로컬저장소에 복사하는 과정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BBF6F3-A42E-4589-AA75-CA871FE5A202}"/>
              </a:ext>
            </a:extLst>
          </p:cNvPr>
          <p:cNvGrpSpPr/>
          <p:nvPr/>
        </p:nvGrpSpPr>
        <p:grpSpPr>
          <a:xfrm>
            <a:off x="2051720" y="2492896"/>
            <a:ext cx="1598467" cy="3325661"/>
            <a:chOff x="1977040" y="2620509"/>
            <a:chExt cx="1598467" cy="3325661"/>
          </a:xfrm>
        </p:grpSpPr>
        <p:sp>
          <p:nvSpPr>
            <p:cNvPr id="26" name="모서리가 둥근 직사각형 22">
              <a:extLst>
                <a:ext uri="{FF2B5EF4-FFF2-40B4-BE49-F238E27FC236}">
                  <a16:creationId xmlns:a16="http://schemas.microsoft.com/office/drawing/2014/main" id="{45CCD650-F50C-4443-AE3B-97484423703D}"/>
                </a:ext>
              </a:extLst>
            </p:cNvPr>
            <p:cNvSpPr/>
            <p:nvPr/>
          </p:nvSpPr>
          <p:spPr>
            <a:xfrm>
              <a:off x="1977040" y="3070028"/>
              <a:ext cx="1562520" cy="4993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Local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Repository</a:t>
              </a:r>
              <a:endParaRPr kumimoji="1" lang="ko-KR" altLang="en-US" dirty="0">
                <a:latin typeface="+mn-ea"/>
              </a:endParaRPr>
            </a:p>
          </p:txBody>
        </p:sp>
        <p:cxnSp>
          <p:nvCxnSpPr>
            <p:cNvPr id="47" name="직선 연결선[R] 26">
              <a:extLst>
                <a:ext uri="{FF2B5EF4-FFF2-40B4-BE49-F238E27FC236}">
                  <a16:creationId xmlns:a16="http://schemas.microsoft.com/office/drawing/2014/main" id="{91B72E92-A2CE-43A5-9540-7BBA67E7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758300" y="3569362"/>
              <a:ext cx="0" cy="23768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A7309C-1A7D-49EB-B4D7-33AB1E112FED}"/>
                </a:ext>
              </a:extLst>
            </p:cNvPr>
            <p:cNvSpPr txBox="1"/>
            <p:nvPr/>
          </p:nvSpPr>
          <p:spPr>
            <a:xfrm>
              <a:off x="2159418" y="262050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개발자</a:t>
              </a:r>
              <a:r>
                <a:rPr lang="en-US" altLang="ko-KR" b="1" dirty="0"/>
                <a:t>PC</a:t>
              </a:r>
              <a:endParaRPr lang="ko-KR" altLang="en-US" b="1" dirty="0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A0E359F-C3CA-40FD-97DE-51BFA75B2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2809" y="3645024"/>
              <a:ext cx="812698" cy="812698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7D91B9-54DE-4497-A238-D27B5DE9895B}"/>
              </a:ext>
            </a:extLst>
          </p:cNvPr>
          <p:cNvGrpSpPr/>
          <p:nvPr/>
        </p:nvGrpSpPr>
        <p:grpSpPr>
          <a:xfrm>
            <a:off x="5306115" y="2506911"/>
            <a:ext cx="1644821" cy="3311646"/>
            <a:chOff x="3801517" y="2618757"/>
            <a:chExt cx="1644821" cy="331164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DB4232A-EE6B-4779-98CC-AE287DF9CA51}"/>
                </a:ext>
              </a:extLst>
            </p:cNvPr>
            <p:cNvGrpSpPr/>
            <p:nvPr/>
          </p:nvGrpSpPr>
          <p:grpSpPr>
            <a:xfrm>
              <a:off x="3801517" y="3054261"/>
              <a:ext cx="1562520" cy="2876142"/>
              <a:chOff x="6712098" y="3061698"/>
              <a:chExt cx="1562520" cy="2876142"/>
            </a:xfrm>
          </p:grpSpPr>
          <p:sp>
            <p:nvSpPr>
              <p:cNvPr id="45" name="모서리가 둥근 직사각형 21">
                <a:extLst>
                  <a:ext uri="{FF2B5EF4-FFF2-40B4-BE49-F238E27FC236}">
                    <a16:creationId xmlns:a16="http://schemas.microsoft.com/office/drawing/2014/main" id="{62A8E418-3B20-49DD-B87A-D2B48811DD38}"/>
                  </a:ext>
                </a:extLst>
              </p:cNvPr>
              <p:cNvSpPr/>
              <p:nvPr/>
            </p:nvSpPr>
            <p:spPr>
              <a:xfrm>
                <a:off x="6712098" y="3061698"/>
                <a:ext cx="1562520" cy="49933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latin typeface="+mn-ea"/>
                  </a:rPr>
                  <a:t>Remote</a:t>
                </a:r>
              </a:p>
              <a:p>
                <a:pPr algn="ctr"/>
                <a:r>
                  <a:rPr kumimoji="1" lang="en-US" altLang="ko-KR" dirty="0">
                    <a:latin typeface="+mn-ea"/>
                  </a:rPr>
                  <a:t>Repository</a:t>
                </a:r>
                <a:endParaRPr kumimoji="1" lang="ko-KR" altLang="en-US" dirty="0">
                  <a:latin typeface="+mn-ea"/>
                </a:endParaRPr>
              </a:p>
            </p:txBody>
          </p:sp>
          <p:cxnSp>
            <p:nvCxnSpPr>
              <p:cNvPr id="46" name="직선 연결선[R] 25">
                <a:extLst>
                  <a:ext uri="{FF2B5EF4-FFF2-40B4-BE49-F238E27FC236}">
                    <a16:creationId xmlns:a16="http://schemas.microsoft.com/office/drawing/2014/main" id="{9F298D7C-5523-469D-8975-1912EDA19E75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>
                <a:off x="7493358" y="3561032"/>
                <a:ext cx="0" cy="23768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450D6A-B093-4888-9E1D-6D2EEB2BEC2B}"/>
                </a:ext>
              </a:extLst>
            </p:cNvPr>
            <p:cNvSpPr txBox="1"/>
            <p:nvPr/>
          </p:nvSpPr>
          <p:spPr>
            <a:xfrm>
              <a:off x="4259611" y="261875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서버</a:t>
              </a:r>
              <a:endParaRPr lang="ko-KR" altLang="en-US" b="1" dirty="0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970DCA56-3A3B-43B5-8A26-EE3E10497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3640" y="3618596"/>
              <a:ext cx="812698" cy="812698"/>
            </a:xfrm>
            <a:prstGeom prst="rect">
              <a:avLst/>
            </a:prstGeom>
          </p:spPr>
        </p:pic>
      </p:grpSp>
      <p:sp>
        <p:nvSpPr>
          <p:cNvPr id="52" name="오른쪽 화살표[R] 26">
            <a:extLst>
              <a:ext uri="{FF2B5EF4-FFF2-40B4-BE49-F238E27FC236}">
                <a16:creationId xmlns:a16="http://schemas.microsoft.com/office/drawing/2014/main" id="{2CEB392D-2F27-4908-AF5E-322AD712AECB}"/>
              </a:ext>
            </a:extLst>
          </p:cNvPr>
          <p:cNvSpPr/>
          <p:nvPr/>
        </p:nvSpPr>
        <p:spPr>
          <a:xfrm flipH="1" flipV="1">
            <a:off x="2837487" y="4405771"/>
            <a:ext cx="3166513" cy="76670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C9F6D8-C7BF-41D2-885F-E80C4AA4F31F}"/>
              </a:ext>
            </a:extLst>
          </p:cNvPr>
          <p:cNvSpPr txBox="1"/>
          <p:nvPr/>
        </p:nvSpPr>
        <p:spPr>
          <a:xfrm>
            <a:off x="3888863" y="4604457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+mn-ea"/>
              </a:rPr>
              <a:t>git clone</a:t>
            </a:r>
            <a:endParaRPr kumimoji="1"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08692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FCCEEB6-752E-45AC-9537-3EF4785E6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" y="1773443"/>
            <a:ext cx="9144000" cy="45791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28CE520-75A9-A344-8277-32221119454D}"/>
              </a:ext>
            </a:extLst>
          </p:cNvPr>
          <p:cNvSpPr/>
          <p:nvPr/>
        </p:nvSpPr>
        <p:spPr>
          <a:xfrm>
            <a:off x="409980" y="1213828"/>
            <a:ext cx="83529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n-ea"/>
                <a:hlinkClick r:id="rId3"/>
              </a:rPr>
              <a:t>https://github.com/git/git</a:t>
            </a:r>
            <a:endParaRPr lang="ko-KR" altLang="en-US" sz="40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839838-959F-4AFC-B20F-F760B15F0776}"/>
              </a:ext>
            </a:extLst>
          </p:cNvPr>
          <p:cNvSpPr/>
          <p:nvPr/>
        </p:nvSpPr>
        <p:spPr>
          <a:xfrm>
            <a:off x="7452320" y="2386557"/>
            <a:ext cx="21342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2020-01-06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기준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 프로젝트 복사해볼까요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93897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로컬저장소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68552C-01F7-E246-97DE-8931D9B6821D}"/>
              </a:ext>
            </a:extLst>
          </p:cNvPr>
          <p:cNvSpPr/>
          <p:nvPr/>
        </p:nvSpPr>
        <p:spPr>
          <a:xfrm>
            <a:off x="827584" y="1782084"/>
            <a:ext cx="7488832" cy="4861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cd</a:t>
            </a:r>
            <a:r>
              <a:rPr lang="en" altLang="ko-KR" sz="2800" dirty="0">
                <a:solidFill>
                  <a:srgbClr val="0066FF"/>
                </a:solidFill>
                <a:latin typeface="+mn-ea"/>
              </a:rPr>
              <a:t> ~/</a:t>
            </a:r>
            <a:r>
              <a:rPr lang="en-US" altLang="ko-KR" sz="2800" dirty="0" err="1">
                <a:solidFill>
                  <a:srgbClr val="0066FF"/>
                </a:solidFill>
                <a:latin typeface="+mn-ea"/>
              </a:rPr>
              <a:t>gittest</a:t>
            </a: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" altLang="ko-KR" sz="2800" dirty="0">
                <a:solidFill>
                  <a:srgbClr val="0066FF"/>
                </a:solidFill>
                <a:latin typeface="+mn-ea"/>
              </a:rPr>
              <a:t>mkdir </a:t>
            </a:r>
            <a:r>
              <a:rPr lang="en-US" altLang="ko-KR" sz="2800" dirty="0" err="1">
                <a:solidFill>
                  <a:srgbClr val="0066FF"/>
                </a:solidFill>
                <a:latin typeface="+mn-ea"/>
              </a:rPr>
              <a:t>git_project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" altLang="ko-KR" sz="2800" dirty="0">
                <a:solidFill>
                  <a:srgbClr val="0066FF"/>
                </a:solidFill>
                <a:latin typeface="+mn-ea"/>
              </a:rPr>
              <a:t>cd </a:t>
            </a:r>
            <a:r>
              <a:rPr lang="en-US" altLang="ko-KR" sz="2800" dirty="0" err="1">
                <a:solidFill>
                  <a:srgbClr val="0066FF"/>
                </a:solidFill>
                <a:latin typeface="+mn-ea"/>
              </a:rPr>
              <a:t>git_project</a:t>
            </a: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960A7-50B0-184B-BBE6-7E779D9F0F32}"/>
              </a:ext>
            </a:extLst>
          </p:cNvPr>
          <p:cNvSpPr txBox="1"/>
          <p:nvPr/>
        </p:nvSpPr>
        <p:spPr>
          <a:xfrm>
            <a:off x="392021" y="1501774"/>
            <a:ext cx="6115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  </a:t>
            </a:r>
            <a:r>
              <a:rPr lang="en-US" altLang="ko-KR" sz="2800" dirty="0" err="1">
                <a:latin typeface="+mn-ea"/>
              </a:rPr>
              <a:t>git_project</a:t>
            </a:r>
            <a:r>
              <a:rPr lang="en-US" altLang="ko-KR" sz="2800" dirty="0">
                <a:latin typeface="+mn-ea"/>
              </a:rPr>
              <a:t> </a:t>
            </a:r>
            <a:r>
              <a:rPr lang="ko-KR" altLang="en-US" sz="2800" dirty="0">
                <a:latin typeface="+mn-ea"/>
              </a:rPr>
              <a:t>작업 디렉토리 생성하기</a:t>
            </a:r>
            <a:endParaRPr kumimoji="1"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31815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원격저장소 복사하기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68552C-01F7-E246-97DE-8931D9B6821D}"/>
              </a:ext>
            </a:extLst>
          </p:cNvPr>
          <p:cNvSpPr/>
          <p:nvPr/>
        </p:nvSpPr>
        <p:spPr>
          <a:xfrm>
            <a:off x="467544" y="1388108"/>
            <a:ext cx="7488832" cy="4861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clone [</a:t>
            </a:r>
            <a:r>
              <a:rPr lang="ko-KR" altLang="en-US" sz="2800" dirty="0">
                <a:solidFill>
                  <a:srgbClr val="0066FF"/>
                </a:solidFill>
                <a:latin typeface="+mn-ea"/>
              </a:rPr>
              <a:t>원격저장소 주소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" altLang="ko-KR" sz="2400" dirty="0">
                <a:solidFill>
                  <a:schemeClr val="tx1"/>
                </a:solidFill>
                <a:latin typeface="+mn-ea"/>
              </a:rPr>
            </a:br>
            <a:r>
              <a:rPr lang="en" altLang="ko-KR" sz="2400" dirty="0">
                <a:solidFill>
                  <a:schemeClr val="tx1"/>
                </a:solidFill>
                <a:latin typeface="+mn-ea"/>
              </a:rPr>
              <a:t>  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3944E6-AD87-4BC3-B2B0-DE5E563C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12" y="2186832"/>
            <a:ext cx="8397968" cy="248433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F502CA-5E7D-4570-8E13-2C4C5657E8F5}"/>
              </a:ext>
            </a:extLst>
          </p:cNvPr>
          <p:cNvCxnSpPr>
            <a:cxnSpLocks/>
          </p:cNvCxnSpPr>
          <p:nvPr/>
        </p:nvCxnSpPr>
        <p:spPr>
          <a:xfrm>
            <a:off x="4211960" y="2060848"/>
            <a:ext cx="2783200" cy="17579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400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5F414-15E8-46F0-B965-67C36D041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412776"/>
            <a:ext cx="8353425" cy="52563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ko-KR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소스코드의</a:t>
            </a:r>
            <a:r>
              <a:rPr lang="en-US" altLang="ko-KR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 </a:t>
            </a:r>
            <a:r>
              <a:rPr lang="ko-KR" altLang="ko-KR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효율적인</a:t>
            </a:r>
            <a:r>
              <a:rPr lang="en-US" altLang="ko-KR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 </a:t>
            </a:r>
            <a:r>
              <a:rPr lang="ko-KR" altLang="ko-KR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관리를</a:t>
            </a:r>
            <a:r>
              <a:rPr lang="en-US" altLang="ko-KR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 </a:t>
            </a:r>
            <a:r>
              <a:rPr lang="ko-KR" altLang="ko-KR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위한</a:t>
            </a:r>
            <a:r>
              <a:rPr lang="en-US" altLang="ko-KR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 </a:t>
            </a:r>
          </a:p>
          <a:p>
            <a:pPr marL="0" indent="0" algn="ctr">
              <a:buNone/>
            </a:pPr>
            <a:r>
              <a:rPr lang="ko-KR" altLang="ko-KR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형상관</a:t>
            </a:r>
            <a:r>
              <a:rPr lang="ko-KR" altLang="en-US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리 툴</a:t>
            </a:r>
            <a:endParaRPr lang="en-US" altLang="ko-KR" sz="3200" b="1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indent="0" algn="ctr">
              <a:buNone/>
            </a:pPr>
            <a:r>
              <a:rPr lang="en-US" altLang="ko-KR" sz="20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OR</a:t>
            </a:r>
            <a:r>
              <a:rPr lang="ko-KR" altLang="en-US" sz="40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lang="en-US" altLang="ko-KR" sz="4000" b="1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indent="0" algn="ctr">
              <a:buNone/>
            </a:pPr>
            <a:r>
              <a:rPr lang="ko-KR" altLang="en-US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분산 버전 관리 시스템</a:t>
            </a:r>
            <a:endParaRPr lang="ko-KR" altLang="en-US" sz="3600" b="1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7D0DBD-ABB8-CD46-A2D0-DB706B573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03" y="116632"/>
            <a:ext cx="1944216" cy="12961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53E74D-88B5-E049-8257-BDFD4AFA8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21088"/>
            <a:ext cx="9144000" cy="20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9351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원격저장소 복사하기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68552C-01F7-E246-97DE-8931D9B6821D}"/>
              </a:ext>
            </a:extLst>
          </p:cNvPr>
          <p:cNvSpPr/>
          <p:nvPr/>
        </p:nvSpPr>
        <p:spPr>
          <a:xfrm>
            <a:off x="467544" y="1388108"/>
            <a:ext cx="7488832" cy="4861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clone </a:t>
            </a:r>
            <a:r>
              <a:rPr lang="en-US" altLang="ko-KR" sz="2800" u="sng" dirty="0">
                <a:solidFill>
                  <a:srgbClr val="0066FF"/>
                </a:solidFill>
                <a:latin typeface="+mn-ea"/>
              </a:rPr>
              <a:t>https://github.com/git/git.git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" altLang="ko-KR" sz="2400" dirty="0">
                <a:solidFill>
                  <a:schemeClr val="tx1"/>
                </a:solidFill>
                <a:latin typeface="+mn-ea"/>
              </a:rPr>
            </a:br>
            <a:r>
              <a:rPr lang="en" altLang="ko-KR" sz="2400" dirty="0">
                <a:solidFill>
                  <a:schemeClr val="tx1"/>
                </a:solidFill>
                <a:latin typeface="+mn-ea"/>
              </a:rPr>
              <a:t>  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9D3860-4D22-4B45-BBD8-56F385BAB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79"/>
          <a:stretch/>
        </p:blipFill>
        <p:spPr>
          <a:xfrm>
            <a:off x="866022" y="2339008"/>
            <a:ext cx="7776864" cy="1512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230D6C-33B1-4D9F-A90A-8454DB219965}"/>
              </a:ext>
            </a:extLst>
          </p:cNvPr>
          <p:cNvSpPr txBox="1"/>
          <p:nvPr/>
        </p:nvSpPr>
        <p:spPr>
          <a:xfrm>
            <a:off x="866022" y="4005064"/>
            <a:ext cx="6704079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+mn-ea"/>
              </a:rPr>
              <a:t>로컬 디렉토리에 </a:t>
            </a:r>
            <a:r>
              <a:rPr kumimoji="1" lang="en-US" altLang="ko-KR" sz="2400" dirty="0">
                <a:latin typeface="+mn-ea"/>
              </a:rPr>
              <a:t>git </a:t>
            </a:r>
            <a:r>
              <a:rPr kumimoji="1" lang="ko-KR" altLang="en-US" sz="2400" dirty="0">
                <a:latin typeface="+mn-ea"/>
              </a:rPr>
              <a:t>폴더가 자동으로 생성되고</a:t>
            </a:r>
            <a:r>
              <a:rPr kumimoji="1" lang="en-US" altLang="ko-KR" sz="2400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+mn-ea"/>
              </a:rPr>
              <a:t>해당 폴더로 소스코드 다운로드됨</a:t>
            </a:r>
          </a:p>
        </p:txBody>
      </p:sp>
    </p:spTree>
    <p:extLst>
      <p:ext uri="{BB962C8B-B14F-4D97-AF65-F5344CB8AC3E}">
        <p14:creationId xmlns:p14="http://schemas.microsoft.com/office/powerpoint/2010/main" val="330587379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원격저장소 복사하기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68552C-01F7-E246-97DE-8931D9B6821D}"/>
              </a:ext>
            </a:extLst>
          </p:cNvPr>
          <p:cNvSpPr/>
          <p:nvPr/>
        </p:nvSpPr>
        <p:spPr>
          <a:xfrm>
            <a:off x="539552" y="1052736"/>
            <a:ext cx="7488832" cy="4861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cd</a:t>
            </a:r>
            <a:r>
              <a:rPr lang="ko-KR" altLang="en-US" sz="2800" dirty="0">
                <a:solidFill>
                  <a:srgbClr val="0066FF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ls</a:t>
            </a:r>
            <a:r>
              <a:rPr lang="ko-KR" altLang="en-US" sz="2800" dirty="0">
                <a:solidFill>
                  <a:srgbClr val="0066FF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-la 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" altLang="ko-KR" sz="2400" dirty="0">
                <a:solidFill>
                  <a:schemeClr val="tx1"/>
                </a:solidFill>
                <a:latin typeface="+mn-ea"/>
              </a:rPr>
            </a:br>
            <a:r>
              <a:rPr lang="en" altLang="ko-KR" sz="2400" dirty="0">
                <a:solidFill>
                  <a:schemeClr val="tx1"/>
                </a:solidFill>
                <a:latin typeface="+mn-ea"/>
              </a:rPr>
              <a:t>  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8A2B5-D7D8-4346-BC2B-2026EF26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47" y="2056881"/>
            <a:ext cx="6632569" cy="464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7821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원격저장소 복사하기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6FAEDB-A489-4349-88F1-DEA19E50DC91}"/>
              </a:ext>
            </a:extLst>
          </p:cNvPr>
          <p:cNvSpPr/>
          <p:nvPr/>
        </p:nvSpPr>
        <p:spPr>
          <a:xfrm>
            <a:off x="539552" y="1052736"/>
            <a:ext cx="7488832" cy="4861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log --reverse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" altLang="ko-KR" sz="2400" dirty="0">
                <a:solidFill>
                  <a:schemeClr val="tx1"/>
                </a:solidFill>
                <a:latin typeface="+mn-ea"/>
              </a:rPr>
            </a:br>
            <a:r>
              <a:rPr lang="en" altLang="ko-KR" sz="2400" dirty="0">
                <a:solidFill>
                  <a:schemeClr val="tx1"/>
                </a:solidFill>
                <a:latin typeface="+mn-ea"/>
              </a:rPr>
              <a:t>  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6E1367-A921-4CF4-8EFB-926761066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84549"/>
            <a:ext cx="7276323" cy="451149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54445D3-3E67-45E5-B392-1E1C188980D6}"/>
              </a:ext>
            </a:extLst>
          </p:cNvPr>
          <p:cNvSpPr/>
          <p:nvPr/>
        </p:nvSpPr>
        <p:spPr>
          <a:xfrm>
            <a:off x="899592" y="1901853"/>
            <a:ext cx="5832648" cy="8209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21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95287" y="2488363"/>
            <a:ext cx="8353426" cy="1804733"/>
          </a:xfrm>
        </p:spPr>
        <p:txBody>
          <a:bodyPr>
            <a:normAutofit/>
          </a:bodyPr>
          <a:lstStyle/>
          <a:p>
            <a:pPr algn="ctr"/>
            <a:r>
              <a:rPr lang="en-US" altLang="ko-KR" sz="4400" b="1" dirty="0"/>
              <a:t>[</a:t>
            </a:r>
            <a:r>
              <a:rPr lang="ko-KR" altLang="en-US" sz="4400" b="1" dirty="0"/>
              <a:t>실습</a:t>
            </a:r>
            <a:r>
              <a:rPr lang="en-US" altLang="ko-KR" sz="4400" b="1" dirty="0"/>
              <a:t>2]</a:t>
            </a:r>
            <a:br>
              <a:rPr lang="en-US" altLang="ko-KR" sz="4400" b="1" dirty="0"/>
            </a:br>
            <a:r>
              <a:rPr lang="en-US" altLang="ko-KR" sz="4400" b="1" dirty="0"/>
              <a:t>Git </a:t>
            </a:r>
            <a:r>
              <a:rPr lang="ko-KR" altLang="en-US" sz="4400" b="1" dirty="0"/>
              <a:t>을 이용한 협업</a:t>
            </a:r>
          </a:p>
        </p:txBody>
      </p:sp>
    </p:spTree>
    <p:extLst>
      <p:ext uri="{BB962C8B-B14F-4D97-AF65-F5344CB8AC3E}">
        <p14:creationId xmlns:p14="http://schemas.microsoft.com/office/powerpoint/2010/main" val="24279046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협업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E44316-9B89-4D45-B775-66A0E2180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0" r="8159" b="67590"/>
          <a:stretch/>
        </p:blipFill>
        <p:spPr>
          <a:xfrm>
            <a:off x="179512" y="1644881"/>
            <a:ext cx="8784976" cy="203272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B7CA34-F52F-514E-B545-C0639A3BC485}"/>
              </a:ext>
            </a:extLst>
          </p:cNvPr>
          <p:cNvSpPr/>
          <p:nvPr/>
        </p:nvSpPr>
        <p:spPr>
          <a:xfrm>
            <a:off x="5724128" y="3330304"/>
            <a:ext cx="1656184" cy="458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5798A5-75BD-B648-B9DD-ED96D21D44FF}"/>
              </a:ext>
            </a:extLst>
          </p:cNvPr>
          <p:cNvSpPr txBox="1"/>
          <p:nvPr/>
        </p:nvSpPr>
        <p:spPr>
          <a:xfrm>
            <a:off x="612422" y="4005064"/>
            <a:ext cx="7500771" cy="1452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+mn-ea"/>
              </a:rPr>
              <a:t>여러 명의 개발자들이 하나의 프로그램을 함께 개발 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400" b="1" dirty="0">
                <a:latin typeface="+mn-ea"/>
              </a:rPr>
              <a:t>Git </a:t>
            </a:r>
            <a:r>
              <a:rPr kumimoji="1" lang="ko-KR" altLang="en-US" sz="2400" b="1" dirty="0">
                <a:latin typeface="+mn-ea"/>
              </a:rPr>
              <a:t>을 통한 프로젝트 협업 어떻게 할까요</a:t>
            </a:r>
            <a:r>
              <a:rPr kumimoji="1" lang="en-US" altLang="ko-KR" sz="2400" b="1" dirty="0">
                <a:latin typeface="+mn-ea"/>
              </a:rPr>
              <a:t>?</a:t>
            </a:r>
            <a:endParaRPr kumimoji="1"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296572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짝꿍과 협업하기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5798A5-75BD-B648-B9DD-ED96D21D44FF}"/>
              </a:ext>
            </a:extLst>
          </p:cNvPr>
          <p:cNvSpPr txBox="1"/>
          <p:nvPr/>
        </p:nvSpPr>
        <p:spPr>
          <a:xfrm>
            <a:off x="1841003" y="5491036"/>
            <a:ext cx="1556836" cy="609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b="1" dirty="0" err="1">
                <a:latin typeface="+mn-ea"/>
              </a:rPr>
              <a:t>원격저장소</a:t>
            </a:r>
            <a:r>
              <a:rPr kumimoji="1" lang="ko-KR" altLang="en-US" sz="2000" b="1" dirty="0">
                <a:latin typeface="+mn-ea"/>
              </a:rPr>
              <a:t> </a:t>
            </a:r>
            <a:endParaRPr kumimoji="1" lang="ko-KR" altLang="en-US" sz="240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20EC5B-823F-8845-91D4-DA5E61FE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919" y="1591652"/>
            <a:ext cx="2260600" cy="254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7E0665-D987-5B40-89A7-DD29C89D6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83" y="2032496"/>
            <a:ext cx="2260600" cy="2260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2590AF-958E-6F44-9316-D41B2DE03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003" y="4448644"/>
            <a:ext cx="1210444" cy="12104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69BE44B-D6B5-EA4B-9552-FE7FFA99396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051447" y="4131652"/>
            <a:ext cx="3041108" cy="9222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C1312C-C4BB-DD4F-A55D-B5B74A442AC0}"/>
              </a:ext>
            </a:extLst>
          </p:cNvPr>
          <p:cNvSpPr txBox="1"/>
          <p:nvPr/>
        </p:nvSpPr>
        <p:spPr>
          <a:xfrm>
            <a:off x="6444209" y="4024256"/>
            <a:ext cx="1258678" cy="81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800" b="1" dirty="0">
                <a:latin typeface="+mn-ea"/>
              </a:rPr>
              <a:t>팀원</a:t>
            </a:r>
            <a:r>
              <a:rPr kumimoji="1" lang="en-US" altLang="ko-KR" sz="2800" b="1" dirty="0">
                <a:latin typeface="+mn-ea"/>
              </a:rPr>
              <a:t> B</a:t>
            </a:r>
            <a:endParaRPr kumimoji="1" lang="ko-KR" altLang="en-US" sz="32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9F52C-1112-1F48-8CD4-E7CECDDDAA48}"/>
              </a:ext>
            </a:extLst>
          </p:cNvPr>
          <p:cNvSpPr txBox="1"/>
          <p:nvPr/>
        </p:nvSpPr>
        <p:spPr>
          <a:xfrm>
            <a:off x="2003978" y="1145292"/>
            <a:ext cx="1282723" cy="81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800" b="1" dirty="0">
                <a:latin typeface="+mn-ea"/>
              </a:rPr>
              <a:t>팀원</a:t>
            </a:r>
            <a:r>
              <a:rPr kumimoji="1" lang="en-US" altLang="ko-KR" sz="2800" b="1" dirty="0">
                <a:latin typeface="+mn-ea"/>
              </a:rPr>
              <a:t> A</a:t>
            </a:r>
            <a:endParaRPr kumimoji="1" lang="ko-KR" altLang="en-US" sz="3200" b="1" dirty="0">
              <a:latin typeface="+mn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B237CE5-4966-4945-80DB-FD974D003524}"/>
              </a:ext>
            </a:extLst>
          </p:cNvPr>
          <p:cNvCxnSpPr>
            <a:cxnSpLocks/>
          </p:cNvCxnSpPr>
          <p:nvPr/>
        </p:nvCxnSpPr>
        <p:spPr>
          <a:xfrm flipH="1">
            <a:off x="2550492" y="4142889"/>
            <a:ext cx="330093" cy="7637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02961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22499D-3BFE-4F58-8C39-255833AA4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54" y="1206692"/>
            <a:ext cx="2196294" cy="550551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Member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등록하기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21F1C29-D9A7-8947-A714-F0AD7EA221FF}"/>
              </a:ext>
            </a:extLst>
          </p:cNvPr>
          <p:cNvSpPr/>
          <p:nvPr/>
        </p:nvSpPr>
        <p:spPr>
          <a:xfrm>
            <a:off x="727954" y="6310077"/>
            <a:ext cx="122413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A3CF96-352E-4502-80EA-E64BB8D22E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3" r="22264"/>
          <a:stretch/>
        </p:blipFill>
        <p:spPr>
          <a:xfrm>
            <a:off x="2789006" y="2620593"/>
            <a:ext cx="1769208" cy="40850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8C19291-C4A6-4612-8F4B-BD486C9547D8}"/>
              </a:ext>
            </a:extLst>
          </p:cNvPr>
          <p:cNvSpPr/>
          <p:nvPr/>
        </p:nvSpPr>
        <p:spPr>
          <a:xfrm>
            <a:off x="3131049" y="3206044"/>
            <a:ext cx="966818" cy="409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44291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A) Member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271B3B-E1CA-467B-B0F3-DA2A62CDD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269"/>
          <a:stretch/>
        </p:blipFill>
        <p:spPr>
          <a:xfrm>
            <a:off x="1115615" y="1349374"/>
            <a:ext cx="7272809" cy="50801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D6100B-61E0-4231-814A-AF16A1676252}"/>
              </a:ext>
            </a:extLst>
          </p:cNvPr>
          <p:cNvSpPr txBox="1"/>
          <p:nvPr/>
        </p:nvSpPr>
        <p:spPr>
          <a:xfrm>
            <a:off x="2284937" y="3244334"/>
            <a:ext cx="421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 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Username </a:t>
            </a:r>
            <a:r>
              <a:rPr lang="ko-KR" altLang="en-US" dirty="0">
                <a:solidFill>
                  <a:srgbClr val="FF0000"/>
                </a:solidFill>
              </a:rPr>
              <a:t>또는 </a:t>
            </a:r>
            <a:r>
              <a:rPr lang="en-US" altLang="ko-KR" dirty="0">
                <a:solidFill>
                  <a:srgbClr val="FF0000"/>
                </a:solidFill>
              </a:rPr>
              <a:t>Email </a:t>
            </a:r>
            <a:r>
              <a:rPr lang="ko-KR" altLang="en-US" dirty="0">
                <a:solidFill>
                  <a:srgbClr val="FF0000"/>
                </a:solidFill>
              </a:rPr>
              <a:t>주소를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D493A-0204-498F-BF83-FF2BA83316F3}"/>
              </a:ext>
            </a:extLst>
          </p:cNvPr>
          <p:cNvSpPr txBox="1"/>
          <p:nvPr/>
        </p:nvSpPr>
        <p:spPr>
          <a:xfrm>
            <a:off x="2284937" y="407707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Developer </a:t>
            </a:r>
            <a:r>
              <a:rPr lang="ko-KR" altLang="en-US" dirty="0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3F3E5A-9EFE-41CC-864A-A13601639A87}"/>
              </a:ext>
            </a:extLst>
          </p:cNvPr>
          <p:cNvSpPr/>
          <p:nvPr/>
        </p:nvSpPr>
        <p:spPr>
          <a:xfrm>
            <a:off x="1403648" y="5805264"/>
            <a:ext cx="122413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18B2FB-9BBD-49D4-8384-7EFCF690AE1C}"/>
              </a:ext>
            </a:extLst>
          </p:cNvPr>
          <p:cNvGrpSpPr/>
          <p:nvPr/>
        </p:nvGrpSpPr>
        <p:grpSpPr>
          <a:xfrm>
            <a:off x="4667414" y="4306202"/>
            <a:ext cx="4245316" cy="2135471"/>
            <a:chOff x="4667414" y="4306202"/>
            <a:chExt cx="4245316" cy="213547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5574A42-19E6-494F-8189-0687EAB41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414" y="4306202"/>
              <a:ext cx="4245316" cy="213547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79B527-E072-4657-8E9A-6E173BA72639}"/>
                </a:ext>
              </a:extLst>
            </p:cNvPr>
            <p:cNvSpPr txBox="1"/>
            <p:nvPr/>
          </p:nvSpPr>
          <p:spPr>
            <a:xfrm>
              <a:off x="6667470" y="5189271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B </a:t>
              </a:r>
              <a:r>
                <a:rPr lang="ko-KR" altLang="en-US" dirty="0">
                  <a:solidFill>
                    <a:srgbClr val="FF0000"/>
                  </a:solidFill>
                </a:rPr>
                <a:t>가 등록됨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476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권한 조정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3A29CDD-C822-457E-803E-7B1616EB3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54" y="1206692"/>
            <a:ext cx="2196294" cy="550551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9B8A64-E8E4-43CD-8911-C53B54AACA4B}"/>
              </a:ext>
            </a:extLst>
          </p:cNvPr>
          <p:cNvSpPr/>
          <p:nvPr/>
        </p:nvSpPr>
        <p:spPr>
          <a:xfrm>
            <a:off x="727954" y="6310077"/>
            <a:ext cx="122413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DEBB6B9-6F0E-417B-9689-85800D3BF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3" r="22264"/>
          <a:stretch/>
        </p:blipFill>
        <p:spPr>
          <a:xfrm>
            <a:off x="2789006" y="2620593"/>
            <a:ext cx="1769208" cy="408500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D34944-DD7D-4A2B-A34A-8FA92A4010BE}"/>
              </a:ext>
            </a:extLst>
          </p:cNvPr>
          <p:cNvSpPr/>
          <p:nvPr/>
        </p:nvSpPr>
        <p:spPr>
          <a:xfrm>
            <a:off x="3190201" y="4149080"/>
            <a:ext cx="966818" cy="409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83022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권한 조정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206FA2-C312-4BE6-B4F1-0C5132AC3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369130"/>
            <a:ext cx="7435109" cy="9797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58D5A02-F307-456C-88A7-387F00020D9F}"/>
              </a:ext>
            </a:extLst>
          </p:cNvPr>
          <p:cNvSpPr/>
          <p:nvPr/>
        </p:nvSpPr>
        <p:spPr>
          <a:xfrm>
            <a:off x="7007842" y="1501774"/>
            <a:ext cx="966818" cy="409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494BED-27BE-42B2-B6A2-41D169B92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2906984"/>
            <a:ext cx="7575021" cy="11969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C2D793-1520-4C63-83E7-E455C02C1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3924741"/>
            <a:ext cx="3594358" cy="18023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A53287-9564-49A5-A150-4412B2487306}"/>
              </a:ext>
            </a:extLst>
          </p:cNvPr>
          <p:cNvSpPr/>
          <p:nvPr/>
        </p:nvSpPr>
        <p:spPr>
          <a:xfrm>
            <a:off x="4864756" y="3486330"/>
            <a:ext cx="1723468" cy="409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45F178-9BE8-47C7-812B-25F794BC27C0}"/>
              </a:ext>
            </a:extLst>
          </p:cNvPr>
          <p:cNvSpPr/>
          <p:nvPr/>
        </p:nvSpPr>
        <p:spPr>
          <a:xfrm>
            <a:off x="4921180" y="4825935"/>
            <a:ext cx="2675155" cy="409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3685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95287" y="2488363"/>
            <a:ext cx="8353426" cy="1804733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b="1" dirty="0"/>
              <a:t>      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3B35EB-6748-9949-93FE-62637886C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118" y="2204864"/>
            <a:ext cx="237626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5883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GitLab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확인하기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C456BF-9F03-415A-869B-C4D95BFCA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17" y="2348880"/>
            <a:ext cx="7856166" cy="9361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E48AFC-9AF3-447F-91B6-C3C24AC6137D}"/>
              </a:ext>
            </a:extLst>
          </p:cNvPr>
          <p:cNvSpPr txBox="1"/>
          <p:nvPr/>
        </p:nvSpPr>
        <p:spPr>
          <a:xfrm>
            <a:off x="392021" y="1763596"/>
            <a:ext cx="4887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B </a:t>
            </a:r>
            <a:r>
              <a:rPr lang="ko-KR" altLang="en-US" sz="2000" dirty="0">
                <a:latin typeface="+mn-ea"/>
              </a:rPr>
              <a:t>는 </a:t>
            </a:r>
            <a:r>
              <a:rPr lang="en-US" altLang="ko-KR" sz="2000" dirty="0">
                <a:latin typeface="+mn-ea"/>
              </a:rPr>
              <a:t>A </a:t>
            </a:r>
            <a:r>
              <a:rPr lang="ko-KR" altLang="en-US" sz="2000" dirty="0">
                <a:latin typeface="+mn-ea"/>
              </a:rPr>
              <a:t>프로젝트가 등록되어 있는지 확인</a:t>
            </a: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59515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로컬저장소 생성하기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68552C-01F7-E246-97DE-8931D9B6821D}"/>
              </a:ext>
            </a:extLst>
          </p:cNvPr>
          <p:cNvSpPr/>
          <p:nvPr/>
        </p:nvSpPr>
        <p:spPr>
          <a:xfrm>
            <a:off x="827584" y="1782084"/>
            <a:ext cx="7488832" cy="4861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cd</a:t>
            </a:r>
            <a:r>
              <a:rPr lang="en" altLang="ko-KR" sz="2800" dirty="0">
                <a:solidFill>
                  <a:srgbClr val="0066FF"/>
                </a:solidFill>
                <a:latin typeface="+mn-ea"/>
              </a:rPr>
              <a:t> ~/</a:t>
            </a:r>
            <a:r>
              <a:rPr lang="en-US" altLang="ko-KR" sz="2800" dirty="0" err="1">
                <a:solidFill>
                  <a:srgbClr val="0066FF"/>
                </a:solidFill>
                <a:latin typeface="+mn-ea"/>
              </a:rPr>
              <a:t>gittest</a:t>
            </a: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" altLang="ko-KR" sz="2800" dirty="0">
                <a:solidFill>
                  <a:srgbClr val="0066FF"/>
                </a:solidFill>
                <a:latin typeface="+mn-ea"/>
              </a:rPr>
              <a:t>mkdir </a:t>
            </a:r>
            <a:r>
              <a:rPr lang="en-US" altLang="ko-KR" sz="2800" dirty="0" err="1">
                <a:solidFill>
                  <a:srgbClr val="0066FF"/>
                </a:solidFill>
                <a:latin typeface="+mn-ea"/>
              </a:rPr>
              <a:t>a_project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" altLang="ko-KR" sz="2800" dirty="0">
                <a:solidFill>
                  <a:srgbClr val="0066FF"/>
                </a:solidFill>
                <a:latin typeface="+mn-ea"/>
              </a:rPr>
              <a:t>cd </a:t>
            </a:r>
            <a:r>
              <a:rPr lang="en-US" altLang="ko-KR" sz="2800" dirty="0" err="1">
                <a:solidFill>
                  <a:srgbClr val="0066FF"/>
                </a:solidFill>
                <a:latin typeface="+mn-ea"/>
              </a:rPr>
              <a:t>a_project</a:t>
            </a: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960A7-50B0-184B-BBE6-7E779D9F0F32}"/>
              </a:ext>
            </a:extLst>
          </p:cNvPr>
          <p:cNvSpPr txBox="1"/>
          <p:nvPr/>
        </p:nvSpPr>
        <p:spPr>
          <a:xfrm>
            <a:off x="392021" y="1501774"/>
            <a:ext cx="5873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  </a:t>
            </a:r>
            <a:r>
              <a:rPr lang="en-US" altLang="ko-KR" sz="2800" dirty="0" err="1">
                <a:latin typeface="+mn-ea"/>
              </a:rPr>
              <a:t>a_project</a:t>
            </a:r>
            <a:r>
              <a:rPr lang="en-US" altLang="ko-KR" sz="2800" dirty="0">
                <a:latin typeface="+mn-ea"/>
              </a:rPr>
              <a:t> </a:t>
            </a:r>
            <a:r>
              <a:rPr lang="ko-KR" altLang="en-US" sz="2800" dirty="0">
                <a:latin typeface="+mn-ea"/>
              </a:rPr>
              <a:t>작업 디렉토리 생성하기</a:t>
            </a:r>
            <a:endParaRPr kumimoji="1"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079652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4804E8-10B0-493E-B305-6F6C1316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37" y="2426883"/>
            <a:ext cx="8382726" cy="200423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B) A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원격저장소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복사해오기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680627-9923-B04B-A933-127ED8AC8C2F}"/>
              </a:ext>
            </a:extLst>
          </p:cNvPr>
          <p:cNvSpPr/>
          <p:nvPr/>
        </p:nvSpPr>
        <p:spPr>
          <a:xfrm>
            <a:off x="273700" y="1729287"/>
            <a:ext cx="7488832" cy="242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clone ‘</a:t>
            </a:r>
            <a:r>
              <a:rPr lang="ko-KR" altLang="en-US" sz="2800" dirty="0" err="1">
                <a:solidFill>
                  <a:srgbClr val="0066FF"/>
                </a:solidFill>
                <a:latin typeface="+mn-ea"/>
              </a:rPr>
              <a:t>원격저장소</a:t>
            </a:r>
            <a:r>
              <a:rPr lang="ko-KR" altLang="en-US" sz="2800" dirty="0">
                <a:solidFill>
                  <a:srgbClr val="0066FF"/>
                </a:solidFill>
                <a:latin typeface="+mn-ea"/>
              </a:rPr>
              <a:t> 주소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’</a:t>
            </a: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endParaRPr lang="en-US" altLang="ko-KR" sz="2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F9B418-E897-4C32-9481-B4E5F5EE8CA6}"/>
              </a:ext>
            </a:extLst>
          </p:cNvPr>
          <p:cNvSpPr/>
          <p:nvPr/>
        </p:nvSpPr>
        <p:spPr>
          <a:xfrm>
            <a:off x="5796136" y="3645024"/>
            <a:ext cx="280831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8173E2-6F9B-454D-92CF-56EF8FA92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7"/>
          <a:stretch/>
        </p:blipFill>
        <p:spPr>
          <a:xfrm>
            <a:off x="611560" y="4832655"/>
            <a:ext cx="8151803" cy="163320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424502C-3083-43C2-AEAD-ED14FF28DF89}"/>
              </a:ext>
            </a:extLst>
          </p:cNvPr>
          <p:cNvCxnSpPr>
            <a:cxnSpLocks/>
          </p:cNvCxnSpPr>
          <p:nvPr/>
        </p:nvCxnSpPr>
        <p:spPr>
          <a:xfrm>
            <a:off x="4678254" y="2132856"/>
            <a:ext cx="1117882" cy="1401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27893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B) A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원격저장소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복사해오기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680627-9923-B04B-A933-127ED8AC8C2F}"/>
              </a:ext>
            </a:extLst>
          </p:cNvPr>
          <p:cNvSpPr/>
          <p:nvPr/>
        </p:nvSpPr>
        <p:spPr>
          <a:xfrm>
            <a:off x="467544" y="1668994"/>
            <a:ext cx="7488832" cy="2422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ls</a:t>
            </a:r>
            <a:r>
              <a:rPr lang="ko-KR" altLang="en-US" sz="2800" dirty="0">
                <a:solidFill>
                  <a:srgbClr val="0066FF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-la</a:t>
            </a:r>
            <a:endParaRPr lang="en-US" altLang="ko-KR" sz="28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39CA4E-7C94-42C9-B463-2400540D4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16" y="2317290"/>
            <a:ext cx="7155840" cy="111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3640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B) A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원격저장소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복사해오기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680627-9923-B04B-A933-127ED8AC8C2F}"/>
              </a:ext>
            </a:extLst>
          </p:cNvPr>
          <p:cNvSpPr/>
          <p:nvPr/>
        </p:nvSpPr>
        <p:spPr>
          <a:xfrm>
            <a:off x="611560" y="1349374"/>
            <a:ext cx="7488832" cy="498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cd ’A</a:t>
            </a:r>
            <a:r>
              <a:rPr lang="ko-KR" altLang="en-US" sz="2400" dirty="0">
                <a:solidFill>
                  <a:srgbClr val="0066FF"/>
                </a:solidFill>
                <a:latin typeface="+mn-ea"/>
              </a:rPr>
              <a:t>의 원격저장소 </a:t>
            </a:r>
            <a:r>
              <a:rPr lang="ko-KR" altLang="en-US" sz="2400" dirty="0" err="1">
                <a:solidFill>
                  <a:srgbClr val="0066FF"/>
                </a:solidFill>
                <a:latin typeface="+mn-ea"/>
              </a:rPr>
              <a:t>폴더명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ls –la              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8E11D3-B2F2-4375-A8FB-2A4A2C566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23" y="2934014"/>
            <a:ext cx="7876553" cy="174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2240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B) A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원격저장소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복사해오기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680627-9923-B04B-A933-127ED8AC8C2F}"/>
              </a:ext>
            </a:extLst>
          </p:cNvPr>
          <p:cNvSpPr/>
          <p:nvPr/>
        </p:nvSpPr>
        <p:spPr>
          <a:xfrm>
            <a:off x="611560" y="1349374"/>
            <a:ext cx="7488832" cy="498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git</a:t>
            </a:r>
            <a:r>
              <a:rPr lang="ko-KR" altLang="en-US" sz="2400" dirty="0">
                <a:solidFill>
                  <a:srgbClr val="0066FF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log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15E35D-12BD-41BA-891A-5397BF0E6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21" y="2702800"/>
            <a:ext cx="8481795" cy="3566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227BF7-B857-45D7-A797-60AA7102E98E}"/>
              </a:ext>
            </a:extLst>
          </p:cNvPr>
          <p:cNvSpPr txBox="1"/>
          <p:nvPr/>
        </p:nvSpPr>
        <p:spPr>
          <a:xfrm>
            <a:off x="899592" y="2150290"/>
            <a:ext cx="4937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// Author </a:t>
            </a:r>
            <a:r>
              <a:rPr lang="ko-KR" altLang="en-US" sz="2000" dirty="0">
                <a:latin typeface="+mn-ea"/>
              </a:rPr>
              <a:t>가 </a:t>
            </a:r>
            <a:r>
              <a:rPr lang="en-US" altLang="ko-KR" sz="2000" dirty="0">
                <a:latin typeface="+mn-ea"/>
              </a:rPr>
              <a:t>A </a:t>
            </a:r>
            <a:r>
              <a:rPr lang="ko-KR" altLang="en-US" sz="2000" dirty="0">
                <a:latin typeface="+mn-ea"/>
              </a:rPr>
              <a:t>개발자인지 확인해보세요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590623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B) A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원격저장소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복사해오기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680627-9923-B04B-A933-127ED8AC8C2F}"/>
              </a:ext>
            </a:extLst>
          </p:cNvPr>
          <p:cNvSpPr/>
          <p:nvPr/>
        </p:nvSpPr>
        <p:spPr>
          <a:xfrm>
            <a:off x="405931" y="1501774"/>
            <a:ext cx="7488832" cy="498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git</a:t>
            </a:r>
            <a:r>
              <a:rPr lang="ko-KR" altLang="en-US" sz="2400" dirty="0">
                <a:solidFill>
                  <a:srgbClr val="0066FF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remote -v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27BF7-B857-45D7-A797-60AA7102E98E}"/>
              </a:ext>
            </a:extLst>
          </p:cNvPr>
          <p:cNvSpPr txBox="1"/>
          <p:nvPr/>
        </p:nvSpPr>
        <p:spPr>
          <a:xfrm>
            <a:off x="755576" y="2132856"/>
            <a:ext cx="6409262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A </a:t>
            </a:r>
            <a:r>
              <a:rPr lang="ko-KR" altLang="en-US" sz="2400" dirty="0">
                <a:latin typeface="+mn-ea"/>
              </a:rPr>
              <a:t>의 원격저장소를 별도로 등록하지 않아도</a:t>
            </a:r>
            <a:r>
              <a:rPr lang="en-US" altLang="ko-KR" sz="24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clone</a:t>
            </a:r>
            <a:r>
              <a:rPr lang="ko-KR" altLang="en-US" sz="2400" dirty="0">
                <a:latin typeface="+mn-ea"/>
              </a:rPr>
              <a:t>시 자동으로 등록됨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F0DA7-F516-4DE8-AA53-E40048270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87" y="3454565"/>
            <a:ext cx="8196453" cy="6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137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680627-9923-B04B-A933-127ED8AC8C2F}"/>
              </a:ext>
            </a:extLst>
          </p:cNvPr>
          <p:cNvSpPr/>
          <p:nvPr/>
        </p:nvSpPr>
        <p:spPr>
          <a:xfrm>
            <a:off x="470506" y="1556792"/>
            <a:ext cx="8202988" cy="3879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1)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각자의 로컬 저장소에서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  서로 다른 이름의 파일 생성 및 수정하여 저장하기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    [A]</a:t>
            </a:r>
            <a:r>
              <a:rPr lang="ko-KR" altLang="en-US" sz="2400" dirty="0">
                <a:solidFill>
                  <a:srgbClr val="0066FF"/>
                </a:solidFill>
                <a:latin typeface="+mn-ea"/>
              </a:rPr>
              <a:t> </a:t>
            </a:r>
            <a:r>
              <a:rPr lang="en-US" altLang="ko-KR" sz="2400" dirty="0" err="1">
                <a:solidFill>
                  <a:srgbClr val="0066FF"/>
                </a:solidFill>
                <a:latin typeface="+mn-ea"/>
              </a:rPr>
              <a:t>my_project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0066FF"/>
                </a:solidFill>
                <a:latin typeface="+mn-ea"/>
              </a:rPr>
              <a:t>에서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Aservice.java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66FF"/>
                </a:solidFill>
                <a:latin typeface="+mn-ea"/>
              </a:rPr>
              <a:t>   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[B]</a:t>
            </a:r>
            <a:r>
              <a:rPr lang="ko-KR" altLang="en-US" sz="2400" dirty="0">
                <a:solidFill>
                  <a:srgbClr val="0066FF"/>
                </a:solidFill>
                <a:latin typeface="+mn-ea"/>
              </a:rPr>
              <a:t> </a:t>
            </a:r>
            <a:r>
              <a:rPr lang="en-US" altLang="ko-KR" sz="2400" dirty="0" err="1">
                <a:solidFill>
                  <a:srgbClr val="0066FF"/>
                </a:solidFill>
                <a:latin typeface="+mn-ea"/>
              </a:rPr>
              <a:t>a_project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0066FF"/>
                </a:solidFill>
                <a:latin typeface="+mn-ea"/>
              </a:rPr>
              <a:t>에서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Bservice.java 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+mj-ea"/>
                <a:ea typeface="+mj-ea"/>
              </a:rPr>
              <a:t>A &amp; B) commit </a:t>
            </a:r>
            <a:r>
              <a:rPr lang="ko-KR" altLang="en-US" b="1" dirty="0">
                <a:latin typeface="+mj-ea"/>
                <a:ea typeface="+mj-ea"/>
              </a:rPr>
              <a:t>만들기</a:t>
            </a:r>
          </a:p>
        </p:txBody>
      </p:sp>
    </p:spTree>
    <p:extLst>
      <p:ext uri="{BB962C8B-B14F-4D97-AF65-F5344CB8AC3E}">
        <p14:creationId xmlns:p14="http://schemas.microsoft.com/office/powerpoint/2010/main" val="83554402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680627-9923-B04B-A933-127ED8AC8C2F}"/>
              </a:ext>
            </a:extLst>
          </p:cNvPr>
          <p:cNvSpPr/>
          <p:nvPr/>
        </p:nvSpPr>
        <p:spPr>
          <a:xfrm>
            <a:off x="539552" y="2825774"/>
            <a:ext cx="8724866" cy="3879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   </a:t>
            </a:r>
          </a:p>
          <a:p>
            <a:pPr marL="457200" indent="-457200">
              <a:buAutoNum type="arabicParenR" startAt="2"/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$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git add ‘</a:t>
            </a:r>
            <a:r>
              <a:rPr lang="ko-KR" altLang="en-US" sz="2400" dirty="0">
                <a:solidFill>
                  <a:srgbClr val="0066FF"/>
                </a:solidFill>
                <a:latin typeface="+mn-ea"/>
              </a:rPr>
              <a:t>각자의 파일명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’</a:t>
            </a:r>
          </a:p>
          <a:p>
            <a:pPr marL="457200" indent="-457200">
              <a:buAutoNum type="arabicParenR" startAt="2"/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arenR" startAt="2"/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각자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커밋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메시지 다르게 작성해서 생성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   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[A] git commit –m ‘A Commit #1 – create </a:t>
            </a:r>
            <a:r>
              <a:rPr lang="en-US" altLang="ko-KR" sz="2400" dirty="0" err="1">
                <a:solidFill>
                  <a:srgbClr val="0066FF"/>
                </a:solidFill>
                <a:latin typeface="+mn-ea"/>
              </a:rPr>
              <a:t>AService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     [B] git commit –m ‘B Commit #1 – create </a:t>
            </a:r>
            <a:r>
              <a:rPr lang="en-US" altLang="ko-KR" sz="2400" dirty="0" err="1">
                <a:solidFill>
                  <a:srgbClr val="0066FF"/>
                </a:solidFill>
                <a:latin typeface="+mn-ea"/>
              </a:rPr>
              <a:t>BService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’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4) git log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로 새로운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커밋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생성되었는지 확인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arenR" startAt="2"/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arenR" startAt="2"/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arenR" startAt="2"/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marL="457200" indent="-457200">
              <a:buAutoNum type="arabicParenR" startAt="4"/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marL="457200" indent="-457200">
              <a:buAutoNum type="arabicParenR" startAt="4"/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+mj-ea"/>
                <a:ea typeface="+mj-ea"/>
              </a:rPr>
              <a:t>A &amp; B) commit </a:t>
            </a:r>
            <a:r>
              <a:rPr lang="ko-KR" altLang="en-US" b="1" dirty="0">
                <a:latin typeface="+mj-ea"/>
                <a:ea typeface="+mj-ea"/>
              </a:rPr>
              <a:t>만들기</a:t>
            </a:r>
          </a:p>
        </p:txBody>
      </p:sp>
    </p:spTree>
    <p:extLst>
      <p:ext uri="{BB962C8B-B14F-4D97-AF65-F5344CB8AC3E}">
        <p14:creationId xmlns:p14="http://schemas.microsoft.com/office/powerpoint/2010/main" val="163100690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 만든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커밋을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8D8F4-EE72-7440-A109-9CE3CABCC9D0}"/>
              </a:ext>
            </a:extLst>
          </p:cNvPr>
          <p:cNvSpPr/>
          <p:nvPr/>
        </p:nvSpPr>
        <p:spPr>
          <a:xfrm>
            <a:off x="251520" y="2201957"/>
            <a:ext cx="7992888" cy="1763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push origin master</a:t>
            </a: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   //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각자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GitLab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에서 새로운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커밋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업데이트 여부 확인</a:t>
            </a:r>
            <a:endParaRPr lang="en-US" altLang="ko-KR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2FF8EB-8D83-424B-8E0C-F83619A03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27"/>
          <a:stretch/>
        </p:blipFill>
        <p:spPr>
          <a:xfrm>
            <a:off x="742482" y="2055502"/>
            <a:ext cx="8023943" cy="18971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BD8092-B09B-400E-B791-ABB9B80FF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923481"/>
            <a:ext cx="5356141" cy="12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11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CF00BF-5F5B-44E9-87B4-D452D0FBD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501292"/>
            <a:ext cx="6624736" cy="41411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5F414-15E8-46F0-B965-67C36D041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196975"/>
            <a:ext cx="8353425" cy="525636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브라우저에서</a:t>
            </a:r>
            <a:r>
              <a:rPr lang="en" altLang="ko-KR" sz="24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접속</a:t>
            </a:r>
            <a:endParaRPr lang="en-US" altLang="ko-KR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하단의 </a:t>
            </a:r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Download 2.24.1 </a:t>
            </a: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버튼 클릭</a:t>
            </a:r>
            <a:endParaRPr lang="en" altLang="ko-KR" sz="2400" dirty="0">
              <a:solidFill>
                <a:schemeClr val="tx1"/>
              </a:solidFill>
              <a:latin typeface="+mj-ea"/>
              <a:ea typeface="+mj-ea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설치파일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다운로드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183A72-3A44-4848-8B54-32EC464D2038}"/>
              </a:ext>
            </a:extLst>
          </p:cNvPr>
          <p:cNvCxnSpPr/>
          <p:nvPr/>
        </p:nvCxnSpPr>
        <p:spPr>
          <a:xfrm flipH="1">
            <a:off x="7523396" y="5517232"/>
            <a:ext cx="792088" cy="648072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42090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 만든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커밋을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8D8F4-EE72-7440-A109-9CE3CABCC9D0}"/>
              </a:ext>
            </a:extLst>
          </p:cNvPr>
          <p:cNvSpPr/>
          <p:nvPr/>
        </p:nvSpPr>
        <p:spPr>
          <a:xfrm>
            <a:off x="392021" y="1379426"/>
            <a:ext cx="7992888" cy="1763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push origin master</a:t>
            </a:r>
          </a:p>
          <a:p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endParaRPr lang="en-US" altLang="ko-KR" sz="2800" dirty="0">
              <a:solidFill>
                <a:srgbClr val="0066FF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60153A-EA7D-4B60-9DAC-A48BC366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0445"/>
            <a:ext cx="9200893" cy="189785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2A37B2B-0272-4DF4-B7AB-AD3A6990DEF2}"/>
              </a:ext>
            </a:extLst>
          </p:cNvPr>
          <p:cNvCxnSpPr>
            <a:cxnSpLocks/>
          </p:cNvCxnSpPr>
          <p:nvPr/>
        </p:nvCxnSpPr>
        <p:spPr>
          <a:xfrm flipV="1">
            <a:off x="697597" y="3142493"/>
            <a:ext cx="7474803" cy="95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490C3D-D5D4-430B-B722-8C57EB5A7D6E}"/>
              </a:ext>
            </a:extLst>
          </p:cNvPr>
          <p:cNvCxnSpPr>
            <a:cxnSpLocks/>
          </p:cNvCxnSpPr>
          <p:nvPr/>
        </p:nvCxnSpPr>
        <p:spPr>
          <a:xfrm>
            <a:off x="703241" y="3394757"/>
            <a:ext cx="19245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19527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Pull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 기억나시나요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ADD0E3-E30C-F949-9543-CF9712DC2D2C}"/>
              </a:ext>
            </a:extLst>
          </p:cNvPr>
          <p:cNvSpPr/>
          <p:nvPr/>
        </p:nvSpPr>
        <p:spPr>
          <a:xfrm>
            <a:off x="397196" y="1932888"/>
            <a:ext cx="6048672" cy="4392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n-ea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A710222-E748-7F41-A347-426D2D283179}"/>
              </a:ext>
            </a:extLst>
          </p:cNvPr>
          <p:cNvSpPr/>
          <p:nvPr/>
        </p:nvSpPr>
        <p:spPr>
          <a:xfrm>
            <a:off x="6949924" y="2304479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Remote</a:t>
            </a:r>
          </a:p>
          <a:p>
            <a:pPr algn="ctr"/>
            <a:r>
              <a:rPr kumimoji="1" lang="en-US" altLang="ko-KR" dirty="0">
                <a:latin typeface="+mn-ea"/>
              </a:rPr>
              <a:t>Repository</a:t>
            </a:r>
            <a:endParaRPr kumimoji="1" lang="ko-KR" altLang="en-US" dirty="0">
              <a:latin typeface="+mn-ea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8624099-A0CD-E545-89C7-F1D9E7D43874}"/>
              </a:ext>
            </a:extLst>
          </p:cNvPr>
          <p:cNvSpPr/>
          <p:nvPr/>
        </p:nvSpPr>
        <p:spPr>
          <a:xfrm>
            <a:off x="4500481" y="2304479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Local</a:t>
            </a:r>
          </a:p>
          <a:p>
            <a:pPr algn="ctr"/>
            <a:r>
              <a:rPr kumimoji="1" lang="en-US" altLang="ko-KR" dirty="0">
                <a:latin typeface="+mn-ea"/>
              </a:rPr>
              <a:t>Repository</a:t>
            </a:r>
            <a:endParaRPr kumimoji="1" lang="ko-KR" altLang="en-US" dirty="0">
              <a:latin typeface="+mn-ea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D1C37E7-3993-1345-AEF5-AAC8C6796BF5}"/>
              </a:ext>
            </a:extLst>
          </p:cNvPr>
          <p:cNvSpPr/>
          <p:nvPr/>
        </p:nvSpPr>
        <p:spPr>
          <a:xfrm>
            <a:off x="2555093" y="2304479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Staging</a:t>
            </a:r>
          </a:p>
          <a:p>
            <a:pPr algn="ctr"/>
            <a:r>
              <a:rPr kumimoji="1" lang="en-US" altLang="ko-KR" dirty="0">
                <a:latin typeface="+mn-ea"/>
              </a:rPr>
              <a:t>Area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501C68A6-8A59-8F4F-837B-74EF542E3FC3}"/>
              </a:ext>
            </a:extLst>
          </p:cNvPr>
          <p:cNvSpPr/>
          <p:nvPr/>
        </p:nvSpPr>
        <p:spPr>
          <a:xfrm>
            <a:off x="609705" y="2304479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Working</a:t>
            </a:r>
          </a:p>
          <a:p>
            <a:pPr algn="ctr"/>
            <a:r>
              <a:rPr kumimoji="1" lang="en-US" altLang="ko-KR" dirty="0">
                <a:latin typeface="+mn-ea"/>
              </a:rPr>
              <a:t>Directory</a:t>
            </a:r>
            <a:endParaRPr kumimoji="1" lang="ko-KR" altLang="en-US" dirty="0">
              <a:latin typeface="+mn-ea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69906137-F6A0-7F4F-A122-2843BA9E151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7814020" y="2952551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4D655ADC-FC9F-B54F-AF97-CDDF0B72A2F1}"/>
              </a:ext>
            </a:extLst>
          </p:cNvPr>
          <p:cNvCxnSpPr/>
          <p:nvPr/>
        </p:nvCxnSpPr>
        <p:spPr>
          <a:xfrm>
            <a:off x="5364577" y="2952551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EF751A8-5017-5541-B61D-4708E822D35B}"/>
              </a:ext>
            </a:extLst>
          </p:cNvPr>
          <p:cNvCxnSpPr/>
          <p:nvPr/>
        </p:nvCxnSpPr>
        <p:spPr>
          <a:xfrm>
            <a:off x="3419189" y="2952551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203549C4-773C-6048-B1B5-BAD26F0E6DFC}"/>
              </a:ext>
            </a:extLst>
          </p:cNvPr>
          <p:cNvCxnSpPr/>
          <p:nvPr/>
        </p:nvCxnSpPr>
        <p:spPr>
          <a:xfrm>
            <a:off x="1471858" y="2952551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A4A9A7A9-7E63-E242-B5FF-1D02FBC52DC9}"/>
              </a:ext>
            </a:extLst>
          </p:cNvPr>
          <p:cNvSpPr/>
          <p:nvPr/>
        </p:nvSpPr>
        <p:spPr>
          <a:xfrm>
            <a:off x="1490743" y="3087858"/>
            <a:ext cx="1907619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+mn-ea"/>
              </a:rPr>
              <a:t>git add</a:t>
            </a:r>
            <a:endParaRPr kumimoji="1"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F67DEFD7-8A68-D145-B84E-684DCA6946DE}"/>
              </a:ext>
            </a:extLst>
          </p:cNvPr>
          <p:cNvSpPr/>
          <p:nvPr/>
        </p:nvSpPr>
        <p:spPr>
          <a:xfrm>
            <a:off x="3452677" y="3761432"/>
            <a:ext cx="1891072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+mn-ea"/>
              </a:rPr>
              <a:t>git commit</a:t>
            </a:r>
            <a:endParaRPr kumimoji="1"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74FAFFFC-09AD-0341-980A-D7A412A8EDC0}"/>
              </a:ext>
            </a:extLst>
          </p:cNvPr>
          <p:cNvSpPr/>
          <p:nvPr/>
        </p:nvSpPr>
        <p:spPr>
          <a:xfrm>
            <a:off x="5415779" y="4427516"/>
            <a:ext cx="2397071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+mn-ea"/>
              </a:rPr>
              <a:t>git push</a:t>
            </a:r>
            <a:endParaRPr kumimoji="1"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ADEEAA75-D536-4243-BDB1-90FA30759505}"/>
              </a:ext>
            </a:extLst>
          </p:cNvPr>
          <p:cNvSpPr/>
          <p:nvPr/>
        </p:nvSpPr>
        <p:spPr>
          <a:xfrm flipH="1" flipV="1">
            <a:off x="5380315" y="3068960"/>
            <a:ext cx="2382503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52E1EB-6E8F-6B4C-9E43-B670442A02F3}"/>
              </a:ext>
            </a:extLst>
          </p:cNvPr>
          <p:cNvSpPr txBox="1"/>
          <p:nvPr/>
        </p:nvSpPr>
        <p:spPr>
          <a:xfrm>
            <a:off x="6243653" y="3187715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+mn-ea"/>
              </a:rPr>
              <a:t>git clone</a:t>
            </a:r>
            <a:endParaRPr kumimoji="1" lang="ko-KR" altLang="en-US" sz="1600" dirty="0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57D54D3-054E-DA40-A88E-9CEDADB046E7}"/>
              </a:ext>
            </a:extLst>
          </p:cNvPr>
          <p:cNvSpPr/>
          <p:nvPr/>
        </p:nvSpPr>
        <p:spPr>
          <a:xfrm>
            <a:off x="360070" y="1268760"/>
            <a:ext cx="766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000000"/>
                </a:solidFill>
                <a:latin typeface="+mn-ea"/>
              </a:rPr>
              <a:t>원격저장소에</a:t>
            </a:r>
            <a:r>
              <a:rPr lang="en-US" altLang="ko-KR" sz="24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+mn-ea"/>
              </a:rPr>
              <a:t>있는 다른 개발자의 </a:t>
            </a:r>
            <a:r>
              <a:rPr lang="ko-KR" altLang="en-US" sz="2400" b="1" dirty="0" err="1">
                <a:solidFill>
                  <a:srgbClr val="000000"/>
                </a:solidFill>
                <a:latin typeface="+mn-ea"/>
              </a:rPr>
              <a:t>커밋들을</a:t>
            </a:r>
            <a:r>
              <a:rPr lang="ko-KR" altLang="en-US" sz="2400" b="1" dirty="0">
                <a:solidFill>
                  <a:srgbClr val="000000"/>
                </a:solidFill>
                <a:latin typeface="+mn-ea"/>
              </a:rPr>
              <a:t> 받아온다</a:t>
            </a:r>
            <a:r>
              <a:rPr lang="en-US" altLang="ko-KR" sz="2400" b="1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9A5795-116A-4984-903E-B5B692FB1CD4}"/>
              </a:ext>
            </a:extLst>
          </p:cNvPr>
          <p:cNvSpPr/>
          <p:nvPr/>
        </p:nvSpPr>
        <p:spPr>
          <a:xfrm>
            <a:off x="7804919" y="4737844"/>
            <a:ext cx="924558" cy="3511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commit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076DDC3-6F3B-40DC-8BE8-3025CE864E23}"/>
              </a:ext>
            </a:extLst>
          </p:cNvPr>
          <p:cNvSpPr/>
          <p:nvPr/>
        </p:nvSpPr>
        <p:spPr>
          <a:xfrm>
            <a:off x="7804919" y="5089022"/>
            <a:ext cx="924558" cy="35117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commit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FFBDF32-B996-4A97-A3A8-6768BF6CD6DB}"/>
              </a:ext>
            </a:extLst>
          </p:cNvPr>
          <p:cNvSpPr/>
          <p:nvPr/>
        </p:nvSpPr>
        <p:spPr>
          <a:xfrm>
            <a:off x="4537117" y="4364370"/>
            <a:ext cx="924558" cy="3511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commit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8C6D2E9-A127-4384-AE2B-A44CA0CEDF00}"/>
              </a:ext>
            </a:extLst>
          </p:cNvPr>
          <p:cNvSpPr/>
          <p:nvPr/>
        </p:nvSpPr>
        <p:spPr>
          <a:xfrm>
            <a:off x="7803966" y="5413651"/>
            <a:ext cx="924558" cy="35117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commit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E4121C-2C50-4C38-B6A5-205AD56F628C}"/>
              </a:ext>
            </a:extLst>
          </p:cNvPr>
          <p:cNvGrpSpPr/>
          <p:nvPr/>
        </p:nvGrpSpPr>
        <p:grpSpPr>
          <a:xfrm>
            <a:off x="4418238" y="5206043"/>
            <a:ext cx="3322582" cy="694550"/>
            <a:chOff x="4418238" y="5206043"/>
            <a:chExt cx="3322582" cy="694550"/>
          </a:xfrm>
        </p:grpSpPr>
        <p:sp>
          <p:nvSpPr>
            <p:cNvPr id="38" name="오른쪽 화살표[R] 37">
              <a:extLst>
                <a:ext uri="{FF2B5EF4-FFF2-40B4-BE49-F238E27FC236}">
                  <a16:creationId xmlns:a16="http://schemas.microsoft.com/office/drawing/2014/main" id="{48F852AE-87BC-4E42-91B0-D2E1B624A79D}"/>
                </a:ext>
              </a:extLst>
            </p:cNvPr>
            <p:cNvSpPr/>
            <p:nvPr/>
          </p:nvSpPr>
          <p:spPr>
            <a:xfrm flipH="1" flipV="1">
              <a:off x="5343749" y="5206043"/>
              <a:ext cx="2397071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11B9FE3-DD48-B746-A038-078487158444}"/>
                </a:ext>
              </a:extLst>
            </p:cNvPr>
            <p:cNvSpPr txBox="1"/>
            <p:nvPr/>
          </p:nvSpPr>
          <p:spPr>
            <a:xfrm>
              <a:off x="6024548" y="5294107"/>
              <a:ext cx="885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rgbClr val="FF0000"/>
                  </a:solidFill>
                  <a:latin typeface="+mn-ea"/>
                </a:rPr>
                <a:t>git pull</a:t>
              </a:r>
              <a:endParaRPr kumimoji="1" lang="ko-KR" altLang="en-US" sz="16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6052A25-5C70-42F5-AA90-78928AAF15C9}"/>
                </a:ext>
              </a:extLst>
            </p:cNvPr>
            <p:cNvSpPr/>
            <p:nvPr/>
          </p:nvSpPr>
          <p:spPr>
            <a:xfrm>
              <a:off x="4419191" y="5224786"/>
              <a:ext cx="924558" cy="3511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commit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BD7A17-8E83-48D5-89C8-51C45F0C7904}"/>
                </a:ext>
              </a:extLst>
            </p:cNvPr>
            <p:cNvSpPr/>
            <p:nvPr/>
          </p:nvSpPr>
          <p:spPr>
            <a:xfrm>
              <a:off x="4418238" y="5549415"/>
              <a:ext cx="924558" cy="35117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commit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449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협업의 핵심 포인트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D969E5-CBCE-4E9E-AF50-0E72B4E4D296}"/>
              </a:ext>
            </a:extLst>
          </p:cNvPr>
          <p:cNvSpPr txBox="1"/>
          <p:nvPr/>
        </p:nvSpPr>
        <p:spPr>
          <a:xfrm>
            <a:off x="741463" y="2276872"/>
            <a:ext cx="7661073" cy="1948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b="1" dirty="0">
                <a:latin typeface="+mn-ea"/>
              </a:rPr>
              <a:t>협업시에는 </a:t>
            </a:r>
            <a:r>
              <a:rPr kumimoji="1" lang="ko-KR" altLang="en-US" sz="2800" b="1" dirty="0">
                <a:solidFill>
                  <a:srgbClr val="0066FF"/>
                </a:solidFill>
                <a:latin typeface="+mn-ea"/>
              </a:rPr>
              <a:t>프로젝트의 최신 </a:t>
            </a:r>
            <a:r>
              <a:rPr kumimoji="1" lang="ko-KR" altLang="en-US" sz="2800" b="1" dirty="0" err="1">
                <a:solidFill>
                  <a:srgbClr val="0066FF"/>
                </a:solidFill>
                <a:latin typeface="+mn-ea"/>
              </a:rPr>
              <a:t>커밋들을</a:t>
            </a:r>
            <a:endParaRPr kumimoji="1" lang="en-US" altLang="ko-KR" sz="2800" b="1" dirty="0">
              <a:solidFill>
                <a:srgbClr val="0066FF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800" b="1" dirty="0">
                <a:solidFill>
                  <a:srgbClr val="0066FF"/>
                </a:solidFill>
                <a:latin typeface="+mn-ea"/>
              </a:rPr>
              <a:t>git pull </a:t>
            </a:r>
            <a:r>
              <a:rPr kumimoji="1" lang="ko-KR" altLang="en-US" sz="2800" b="1" dirty="0">
                <a:latin typeface="+mn-ea"/>
              </a:rPr>
              <a:t>명령어를 통해 로컬저장소로 가져와서</a:t>
            </a:r>
            <a:endParaRPr kumimoji="1" lang="en-US" altLang="ko-KR" sz="28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800" b="1" dirty="0">
                <a:latin typeface="+mn-ea"/>
              </a:rPr>
              <a:t> </a:t>
            </a:r>
            <a:r>
              <a:rPr kumimoji="1" lang="en-US" altLang="ko-KR" sz="2800" b="1" dirty="0">
                <a:solidFill>
                  <a:srgbClr val="0066FF"/>
                </a:solidFill>
                <a:latin typeface="+mn-ea"/>
              </a:rPr>
              <a:t>sync </a:t>
            </a:r>
            <a:r>
              <a:rPr kumimoji="1" lang="ko-KR" altLang="en-US" sz="2800" b="1" dirty="0" err="1">
                <a:solidFill>
                  <a:srgbClr val="0066FF"/>
                </a:solidFill>
                <a:latin typeface="+mn-ea"/>
              </a:rPr>
              <a:t>를</a:t>
            </a:r>
            <a:r>
              <a:rPr kumimoji="1" lang="ko-KR" altLang="en-US" sz="2800" b="1" dirty="0">
                <a:solidFill>
                  <a:srgbClr val="0066FF"/>
                </a:solidFill>
                <a:latin typeface="+mn-ea"/>
              </a:rPr>
              <a:t> 맞춘 후에 작업</a:t>
            </a:r>
            <a:r>
              <a:rPr kumimoji="1" lang="ko-KR" altLang="en-US" sz="2800" b="1" dirty="0">
                <a:latin typeface="+mn-ea"/>
              </a:rPr>
              <a:t>해야 한다</a:t>
            </a:r>
            <a:r>
              <a:rPr kumimoji="1" lang="en-US" altLang="ko-KR" sz="2800" b="1" dirty="0">
                <a:latin typeface="+mn-ea"/>
              </a:rPr>
              <a:t>.</a:t>
            </a:r>
            <a:endParaRPr kumimoji="1"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97527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최신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가져오기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8D8F4-EE72-7440-A109-9CE3CABCC9D0}"/>
              </a:ext>
            </a:extLst>
          </p:cNvPr>
          <p:cNvSpPr/>
          <p:nvPr/>
        </p:nvSpPr>
        <p:spPr>
          <a:xfrm>
            <a:off x="392021" y="2219518"/>
            <a:ext cx="7992888" cy="3060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pull origin master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  </a:t>
            </a: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   자동으로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Merge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커밋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생성되므로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   [esc] + :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</a:rPr>
              <a:t>wq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+ [enter]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입력하여 저장 후 종료하기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45B5C0-4882-4786-918A-0C9BE6B0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25" y="2492896"/>
            <a:ext cx="7151749" cy="23762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802724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B) git log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D439FC-9CEF-A04C-8955-CC4D977EF193}"/>
              </a:ext>
            </a:extLst>
          </p:cNvPr>
          <p:cNvSpPr txBox="1"/>
          <p:nvPr/>
        </p:nvSpPr>
        <p:spPr>
          <a:xfrm>
            <a:off x="135999" y="5301797"/>
            <a:ext cx="1101584" cy="558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git clone</a:t>
            </a:r>
            <a:endParaRPr kumimoji="1" lang="ko-KR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B6DE09-FD09-C44E-B5F5-642C5A2B15D1}"/>
              </a:ext>
            </a:extLst>
          </p:cNvPr>
          <p:cNvSpPr txBox="1"/>
          <p:nvPr/>
        </p:nvSpPr>
        <p:spPr>
          <a:xfrm>
            <a:off x="206762" y="3404256"/>
            <a:ext cx="1208985" cy="558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A commit</a:t>
            </a:r>
            <a:endParaRPr kumimoji="1" lang="ko-KR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왼쪽 중괄호[L] 14">
            <a:extLst>
              <a:ext uri="{FF2B5EF4-FFF2-40B4-BE49-F238E27FC236}">
                <a16:creationId xmlns:a16="http://schemas.microsoft.com/office/drawing/2014/main" id="{428C8C7A-1B34-9F49-8F2D-C603153E396B}"/>
              </a:ext>
            </a:extLst>
          </p:cNvPr>
          <p:cNvSpPr/>
          <p:nvPr/>
        </p:nvSpPr>
        <p:spPr>
          <a:xfrm>
            <a:off x="1331640" y="4778136"/>
            <a:ext cx="89516" cy="1891224"/>
          </a:xfrm>
          <a:prstGeom prst="leftBrac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왼쪽 중괄호[L] 16">
            <a:extLst>
              <a:ext uri="{FF2B5EF4-FFF2-40B4-BE49-F238E27FC236}">
                <a16:creationId xmlns:a16="http://schemas.microsoft.com/office/drawing/2014/main" id="{FD51BF33-8D75-FE4D-ACEB-D21D31904E03}"/>
              </a:ext>
            </a:extLst>
          </p:cNvPr>
          <p:cNvSpPr/>
          <p:nvPr/>
        </p:nvSpPr>
        <p:spPr>
          <a:xfrm>
            <a:off x="1323332" y="3691001"/>
            <a:ext cx="80316" cy="910718"/>
          </a:xfrm>
          <a:prstGeom prst="leftBrac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FCA4E5-C437-4E1E-8F3D-A3F5F419FAF2}"/>
              </a:ext>
            </a:extLst>
          </p:cNvPr>
          <p:cNvGrpSpPr/>
          <p:nvPr/>
        </p:nvGrpSpPr>
        <p:grpSpPr>
          <a:xfrm>
            <a:off x="1603626" y="1231229"/>
            <a:ext cx="7214789" cy="4499213"/>
            <a:chOff x="1657622" y="1277120"/>
            <a:chExt cx="7214789" cy="449921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58EB0F-5E5C-4E45-9A3A-BE29A788BE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783"/>
            <a:stretch/>
          </p:blipFill>
          <p:spPr>
            <a:xfrm>
              <a:off x="1657622" y="1277120"/>
              <a:ext cx="7209145" cy="337049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07BDF83-126C-4B80-9CD9-0863B9943C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744" b="4936"/>
            <a:stretch/>
          </p:blipFill>
          <p:spPr>
            <a:xfrm>
              <a:off x="1663266" y="4579357"/>
              <a:ext cx="7209145" cy="1196976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2392708-CC55-4C4E-86FE-CB49E4DD01BF}"/>
              </a:ext>
            </a:extLst>
          </p:cNvPr>
          <p:cNvSpPr txBox="1"/>
          <p:nvPr/>
        </p:nvSpPr>
        <p:spPr>
          <a:xfrm>
            <a:off x="225145" y="2346004"/>
            <a:ext cx="1191352" cy="558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B commit</a:t>
            </a:r>
            <a:endParaRPr kumimoji="1" lang="ko-KR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왼쪽 중괄호[L] 16">
            <a:extLst>
              <a:ext uri="{FF2B5EF4-FFF2-40B4-BE49-F238E27FC236}">
                <a16:creationId xmlns:a16="http://schemas.microsoft.com/office/drawing/2014/main" id="{CA74F61F-8030-4F81-B299-544F266E0C4D}"/>
              </a:ext>
            </a:extLst>
          </p:cNvPr>
          <p:cNvSpPr/>
          <p:nvPr/>
        </p:nvSpPr>
        <p:spPr>
          <a:xfrm>
            <a:off x="1341715" y="2632749"/>
            <a:ext cx="80316" cy="910718"/>
          </a:xfrm>
          <a:prstGeom prst="leftBrac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56FD29-320B-4223-AA55-1A2560548D91}"/>
              </a:ext>
            </a:extLst>
          </p:cNvPr>
          <p:cNvSpPr txBox="1"/>
          <p:nvPr/>
        </p:nvSpPr>
        <p:spPr>
          <a:xfrm>
            <a:off x="329327" y="1398080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Merge</a:t>
            </a:r>
          </a:p>
          <a:p>
            <a:pPr algn="ctr"/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 commit</a:t>
            </a:r>
            <a:endParaRPr kumimoji="1" lang="ko-KR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왼쪽 중괄호[L] 16">
            <a:extLst>
              <a:ext uri="{FF2B5EF4-FFF2-40B4-BE49-F238E27FC236}">
                <a16:creationId xmlns:a16="http://schemas.microsoft.com/office/drawing/2014/main" id="{8F5B1F92-29AD-49A8-A115-4AE9302C6993}"/>
              </a:ext>
            </a:extLst>
          </p:cNvPr>
          <p:cNvSpPr/>
          <p:nvPr/>
        </p:nvSpPr>
        <p:spPr>
          <a:xfrm>
            <a:off x="1323332" y="1347078"/>
            <a:ext cx="80316" cy="910718"/>
          </a:xfrm>
          <a:prstGeom prst="leftBrac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654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3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A&amp;B) GitLab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D8F932-3784-44C8-B3FD-B55BE3B4F34E}"/>
              </a:ext>
            </a:extLst>
          </p:cNvPr>
          <p:cNvGrpSpPr/>
          <p:nvPr/>
        </p:nvGrpSpPr>
        <p:grpSpPr>
          <a:xfrm>
            <a:off x="755576" y="1219800"/>
            <a:ext cx="6552728" cy="5654858"/>
            <a:chOff x="755576" y="1219800"/>
            <a:chExt cx="6552728" cy="565485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168816A-8A6C-4A98-9664-F2226A12B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1219800"/>
              <a:ext cx="6552728" cy="565485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A69CDF-BDA5-4E3F-8711-4A0EDB602689}"/>
                </a:ext>
              </a:extLst>
            </p:cNvPr>
            <p:cNvSpPr/>
            <p:nvPr/>
          </p:nvSpPr>
          <p:spPr>
            <a:xfrm>
              <a:off x="3635896" y="6381328"/>
              <a:ext cx="108012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50795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커밋을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EFE57B-F694-48C3-A5D0-0B5A1B894920}"/>
              </a:ext>
            </a:extLst>
          </p:cNvPr>
          <p:cNvSpPr/>
          <p:nvPr/>
        </p:nvSpPr>
        <p:spPr>
          <a:xfrm>
            <a:off x="356832" y="1349374"/>
            <a:ext cx="7992888" cy="1763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$ </a:t>
            </a:r>
            <a:r>
              <a:rPr lang="en-US" altLang="ko-KR" sz="2800" b="1" dirty="0">
                <a:solidFill>
                  <a:srgbClr val="0066FF"/>
                </a:solidFill>
                <a:latin typeface="+mn-ea"/>
              </a:rPr>
              <a:t>git push origin master</a:t>
            </a: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   // GitLab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에서 새로운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커밋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업데이트 여부 확인</a:t>
            </a:r>
            <a:endParaRPr lang="en-US" altLang="ko-KR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2E07E5-2864-43C0-B80F-DACBA91D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60" y="3096252"/>
            <a:ext cx="7829798" cy="23839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A38E5E-871A-491F-9122-03E916A1A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631" y="2087764"/>
            <a:ext cx="5730737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4321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개념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E344CFF-AC98-5B4A-991B-896523AFA180}"/>
              </a:ext>
            </a:extLst>
          </p:cNvPr>
          <p:cNvGrpSpPr/>
          <p:nvPr/>
        </p:nvGrpSpPr>
        <p:grpSpPr>
          <a:xfrm>
            <a:off x="537793" y="1556792"/>
            <a:ext cx="8280920" cy="4392488"/>
            <a:chOff x="179512" y="908720"/>
            <a:chExt cx="8280920" cy="439248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164D84C-A901-F045-80ED-294B2F330161}"/>
                </a:ext>
              </a:extLst>
            </p:cNvPr>
            <p:cNvSpPr/>
            <p:nvPr/>
          </p:nvSpPr>
          <p:spPr>
            <a:xfrm>
              <a:off x="179512" y="908720"/>
              <a:ext cx="6048672" cy="43924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+mn-ea"/>
              </a:endParaRPr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02D0B6A5-4133-F64D-8A4B-64F9F9B4FD67}"/>
                </a:ext>
              </a:extLst>
            </p:cNvPr>
            <p:cNvSpPr/>
            <p:nvPr/>
          </p:nvSpPr>
          <p:spPr>
            <a:xfrm>
              <a:off x="6732240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Remote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Repository</a:t>
              </a:r>
              <a:endParaRPr kumimoji="1" lang="ko-KR" altLang="en-US" dirty="0">
                <a:latin typeface="+mn-ea"/>
              </a:endParaRPr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99A25D40-049E-DB47-9D09-357F24EA959D}"/>
                </a:ext>
              </a:extLst>
            </p:cNvPr>
            <p:cNvSpPr/>
            <p:nvPr/>
          </p:nvSpPr>
          <p:spPr>
            <a:xfrm>
              <a:off x="4282797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Local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Repository</a:t>
              </a:r>
              <a:endParaRPr kumimoji="1" lang="ko-KR" altLang="en-US" dirty="0">
                <a:latin typeface="+mn-ea"/>
              </a:endParaRPr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D4BA6CEB-15DD-8E40-97A5-316452562E01}"/>
                </a:ext>
              </a:extLst>
            </p:cNvPr>
            <p:cNvSpPr/>
            <p:nvPr/>
          </p:nvSpPr>
          <p:spPr>
            <a:xfrm>
              <a:off x="2337409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+mn-ea"/>
                </a:rPr>
                <a:t> </a:t>
              </a:r>
              <a:r>
                <a:rPr kumimoji="1" lang="en-US" altLang="ko-KR" dirty="0">
                  <a:latin typeface="+mn-ea"/>
                </a:rPr>
                <a:t>Staging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Area</a:t>
              </a: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B91AB50B-E294-8841-9B6F-EC3B6A9C3A19}"/>
                </a:ext>
              </a:extLst>
            </p:cNvPr>
            <p:cNvSpPr/>
            <p:nvPr/>
          </p:nvSpPr>
          <p:spPr>
            <a:xfrm>
              <a:off x="392021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Working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Directory</a:t>
              </a:r>
              <a:endParaRPr kumimoji="1" lang="ko-KR" altLang="en-US" dirty="0">
                <a:latin typeface="+mn-ea"/>
              </a:endParaRPr>
            </a:p>
          </p:txBody>
        </p: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9932A826-C5DE-264C-872C-DCBB118D693A}"/>
                </a:ext>
              </a:extLst>
            </p:cNvPr>
            <p:cNvCxnSpPr>
              <a:stCxn id="16" idx="2"/>
            </p:cNvCxnSpPr>
            <p:nvPr/>
          </p:nvCxnSpPr>
          <p:spPr>
            <a:xfrm>
              <a:off x="7596336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2EC6046-E5D1-014D-B887-BCC788C22001}"/>
                </a:ext>
              </a:extLst>
            </p:cNvPr>
            <p:cNvCxnSpPr/>
            <p:nvPr/>
          </p:nvCxnSpPr>
          <p:spPr>
            <a:xfrm>
              <a:off x="5146893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7EB707-09B0-8C45-8BCE-2F6110527F9E}"/>
                </a:ext>
              </a:extLst>
            </p:cNvPr>
            <p:cNvCxnSpPr/>
            <p:nvPr/>
          </p:nvCxnSpPr>
          <p:spPr>
            <a:xfrm>
              <a:off x="3201505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5A573385-AE84-B040-B7EC-707B842D04EE}"/>
                </a:ext>
              </a:extLst>
            </p:cNvPr>
            <p:cNvCxnSpPr/>
            <p:nvPr/>
          </p:nvCxnSpPr>
          <p:spPr>
            <a:xfrm>
              <a:off x="1254174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오른쪽 화살표[R] 23">
              <a:extLst>
                <a:ext uri="{FF2B5EF4-FFF2-40B4-BE49-F238E27FC236}">
                  <a16:creationId xmlns:a16="http://schemas.microsoft.com/office/drawing/2014/main" id="{3B02567C-651E-1D4B-A6A9-0CF6B28AEF9F}"/>
                </a:ext>
              </a:extLst>
            </p:cNvPr>
            <p:cNvSpPr/>
            <p:nvPr/>
          </p:nvSpPr>
          <p:spPr>
            <a:xfrm>
              <a:off x="1273059" y="2307322"/>
              <a:ext cx="1907619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b="1" dirty="0">
                  <a:solidFill>
                    <a:schemeClr val="tx1"/>
                  </a:solidFill>
                  <a:latin typeface="+mn-ea"/>
                </a:rPr>
                <a:t>git add</a:t>
              </a:r>
              <a:endParaRPr kumimoji="1" lang="ko-KR" altLang="en-US" sz="16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" name="오른쪽 화살표[R] 24">
              <a:extLst>
                <a:ext uri="{FF2B5EF4-FFF2-40B4-BE49-F238E27FC236}">
                  <a16:creationId xmlns:a16="http://schemas.microsoft.com/office/drawing/2014/main" id="{D0ACBBD1-9574-D349-AA70-064946B4369C}"/>
                </a:ext>
              </a:extLst>
            </p:cNvPr>
            <p:cNvSpPr/>
            <p:nvPr/>
          </p:nvSpPr>
          <p:spPr>
            <a:xfrm>
              <a:off x="3234993" y="2783851"/>
              <a:ext cx="1891072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b="1" dirty="0">
                  <a:solidFill>
                    <a:schemeClr val="tx1"/>
                  </a:solidFill>
                  <a:latin typeface="+mn-ea"/>
                </a:rPr>
                <a:t>git commit</a:t>
              </a:r>
              <a:endParaRPr kumimoji="1" lang="ko-KR" altLang="en-US" sz="16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6" name="오른쪽 화살표[R] 25">
              <a:extLst>
                <a:ext uri="{FF2B5EF4-FFF2-40B4-BE49-F238E27FC236}">
                  <a16:creationId xmlns:a16="http://schemas.microsoft.com/office/drawing/2014/main" id="{A23A2C18-4501-B74B-8870-BDA28F286492}"/>
                </a:ext>
              </a:extLst>
            </p:cNvPr>
            <p:cNvSpPr/>
            <p:nvPr/>
          </p:nvSpPr>
          <p:spPr>
            <a:xfrm>
              <a:off x="5203265" y="4077072"/>
              <a:ext cx="2397071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b="1" dirty="0">
                  <a:solidFill>
                    <a:schemeClr val="tx1"/>
                  </a:solidFill>
                  <a:latin typeface="+mn-ea"/>
                </a:rPr>
                <a:t>git push</a:t>
              </a:r>
              <a:endParaRPr kumimoji="1" lang="ko-KR" altLang="en-US" sz="16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오른쪽 화살표[R] 26">
              <a:extLst>
                <a:ext uri="{FF2B5EF4-FFF2-40B4-BE49-F238E27FC236}">
                  <a16:creationId xmlns:a16="http://schemas.microsoft.com/office/drawing/2014/main" id="{8B7F2B7A-72BA-364D-90D0-271E3CA8B6C2}"/>
                </a:ext>
              </a:extLst>
            </p:cNvPr>
            <p:cNvSpPr/>
            <p:nvPr/>
          </p:nvSpPr>
          <p:spPr>
            <a:xfrm flipH="1" flipV="1">
              <a:off x="5148064" y="2288424"/>
              <a:ext cx="2397071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DE57E85-599B-7241-BC78-5824A6F141E0}"/>
                </a:ext>
              </a:extLst>
            </p:cNvPr>
            <p:cNvSpPr txBox="1"/>
            <p:nvPr/>
          </p:nvSpPr>
          <p:spPr>
            <a:xfrm>
              <a:off x="5828863" y="2407179"/>
              <a:ext cx="10390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+mn-ea"/>
                </a:rPr>
                <a:t>git clone</a:t>
              </a:r>
              <a:endParaRPr kumimoji="1" lang="ko-KR" altLang="en-US" sz="1600" b="1" dirty="0">
                <a:latin typeface="+mn-ea"/>
              </a:endParaRPr>
            </a:p>
          </p:txBody>
        </p:sp>
        <p:sp>
          <p:nvSpPr>
            <p:cNvPr id="29" name="오른쪽 화살표[R] 28">
              <a:extLst>
                <a:ext uri="{FF2B5EF4-FFF2-40B4-BE49-F238E27FC236}">
                  <a16:creationId xmlns:a16="http://schemas.microsoft.com/office/drawing/2014/main" id="{38E7862E-1EF6-EB45-9DC2-3B7E068E9FEF}"/>
                </a:ext>
              </a:extLst>
            </p:cNvPr>
            <p:cNvSpPr/>
            <p:nvPr/>
          </p:nvSpPr>
          <p:spPr>
            <a:xfrm flipH="1" flipV="1">
              <a:off x="5167722" y="3370982"/>
              <a:ext cx="2397071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AE72D3-349A-F34A-9A01-567193BF9710}"/>
                </a:ext>
              </a:extLst>
            </p:cNvPr>
            <p:cNvSpPr txBox="1"/>
            <p:nvPr/>
          </p:nvSpPr>
          <p:spPr>
            <a:xfrm>
              <a:off x="5980574" y="3509709"/>
              <a:ext cx="885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+mn-ea"/>
                </a:rPr>
                <a:t>git pull</a:t>
              </a:r>
              <a:endParaRPr kumimoji="1" lang="ko-KR" altLang="en-US" sz="1600" b="1" dirty="0">
                <a:latin typeface="+mn-ea"/>
              </a:endParaRPr>
            </a:p>
          </p:txBody>
        </p:sp>
      </p:grpSp>
      <p:sp>
        <p:nvSpPr>
          <p:cNvPr id="32" name="제목 2">
            <a:extLst>
              <a:ext uri="{FF2B5EF4-FFF2-40B4-BE49-F238E27FC236}">
                <a16:creationId xmlns:a16="http://schemas.microsoft.com/office/drawing/2014/main" id="{EABBED49-C3BF-E44F-BF9E-E8D644059C0D}"/>
              </a:ext>
            </a:extLst>
          </p:cNvPr>
          <p:cNvSpPr txBox="1">
            <a:spLocks/>
          </p:cNvSpPr>
          <p:nvPr/>
        </p:nvSpPr>
        <p:spPr>
          <a:xfrm>
            <a:off x="395286" y="1313608"/>
            <a:ext cx="4531051" cy="5118242"/>
          </a:xfrm>
          <a:prstGeom prst="rect">
            <a:avLst/>
          </a:prstGeom>
          <a:solidFill>
            <a:srgbClr val="FFFFFF">
              <a:alpha val="89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2400" dirty="0">
                <a:solidFill>
                  <a:srgbClr val="FF0000"/>
                </a:solidFill>
                <a:latin typeface="+mn-ea"/>
                <a:ea typeface="+mn-ea"/>
              </a:rPr>
              <a:t>“ </a:t>
            </a:r>
            <a:r>
              <a:rPr kumimoji="1" lang="ko-KR" altLang="en-US" sz="2400" dirty="0" err="1">
                <a:solidFill>
                  <a:srgbClr val="FF0000"/>
                </a:solidFill>
                <a:latin typeface="+mn-ea"/>
                <a:ea typeface="+mn-ea"/>
              </a:rPr>
              <a:t>협업시에는</a:t>
            </a:r>
            <a:r>
              <a:rPr kumimoji="1" lang="ko-KR" altLang="en-US" sz="24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endParaRPr kumimoji="1" lang="en-US" altLang="ko-KR" sz="24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rgbClr val="FF0000"/>
                </a:solidFill>
                <a:latin typeface="+mn-ea"/>
                <a:ea typeface="+mn-ea"/>
              </a:rPr>
              <a:t>가장 먼저 </a:t>
            </a:r>
            <a:r>
              <a:rPr kumimoji="1" lang="en-US" altLang="ko-KR" sz="2400" dirty="0">
                <a:solidFill>
                  <a:srgbClr val="FF0000"/>
                </a:solidFill>
                <a:latin typeface="+mn-ea"/>
                <a:ea typeface="+mn-ea"/>
              </a:rPr>
              <a:t>git pull </a:t>
            </a:r>
            <a:r>
              <a:rPr kumimoji="1" lang="ko-KR" altLang="en-US" sz="2400" dirty="0">
                <a:solidFill>
                  <a:srgbClr val="FF0000"/>
                </a:solidFill>
                <a:latin typeface="+mn-ea"/>
                <a:ea typeface="+mn-ea"/>
              </a:rPr>
              <a:t>을 통해 </a:t>
            </a:r>
            <a:endParaRPr kumimoji="1" lang="en-US" altLang="ko-KR" sz="24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rgbClr val="FF0000"/>
                </a:solidFill>
                <a:latin typeface="+mn-ea"/>
                <a:ea typeface="+mn-ea"/>
              </a:rPr>
              <a:t>프로젝트의 최신 </a:t>
            </a:r>
            <a:r>
              <a:rPr kumimoji="1" lang="ko-KR" altLang="en-US" sz="2400" dirty="0" err="1">
                <a:solidFill>
                  <a:srgbClr val="FF0000"/>
                </a:solidFill>
                <a:latin typeface="+mn-ea"/>
                <a:ea typeface="+mn-ea"/>
              </a:rPr>
              <a:t>커밋들을</a:t>
            </a:r>
            <a:r>
              <a:rPr kumimoji="1" lang="ko-KR" altLang="en-US" sz="24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endParaRPr kumimoji="1" lang="en-US" altLang="ko-KR" sz="24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rgbClr val="FF0000"/>
                </a:solidFill>
                <a:latin typeface="+mn-ea"/>
                <a:ea typeface="+mn-ea"/>
              </a:rPr>
              <a:t>나의 로컬저장소로 가져와서 </a:t>
            </a:r>
            <a:endParaRPr kumimoji="1" lang="en-US" altLang="ko-KR" sz="24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rgbClr val="FF0000"/>
                </a:solidFill>
                <a:latin typeface="+mn-ea"/>
                <a:ea typeface="+mn-ea"/>
              </a:rPr>
              <a:t>병합시킨 후 </a:t>
            </a:r>
            <a:endParaRPr kumimoji="1" lang="en-US" altLang="ko-KR" sz="24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rgbClr val="FF0000"/>
                </a:solidFill>
                <a:latin typeface="+mn-ea"/>
                <a:ea typeface="+mn-ea"/>
              </a:rPr>
              <a:t>작업을 시작해야 한다</a:t>
            </a:r>
            <a:r>
              <a:rPr kumimoji="1" lang="en-US" altLang="ko-KR" sz="2400" dirty="0">
                <a:solidFill>
                  <a:srgbClr val="FF0000"/>
                </a:solidFill>
                <a:latin typeface="+mn-ea"/>
                <a:ea typeface="+mn-ea"/>
              </a:rPr>
              <a:t>”</a:t>
            </a: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078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95287" y="2488363"/>
            <a:ext cx="8353426" cy="180473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5400" b="1" dirty="0"/>
              <a:t>Git </a:t>
            </a:r>
            <a:r>
              <a:rPr lang="ko-KR" altLang="en-US" sz="5400" b="1" dirty="0" err="1"/>
              <a:t>브랜치</a:t>
            </a:r>
            <a:br>
              <a:rPr lang="en-US" altLang="ko-KR" sz="5400" b="1" dirty="0"/>
            </a:br>
            <a:r>
              <a:rPr lang="en-US" altLang="ko-KR" sz="5400" b="1" dirty="0"/>
              <a:t>(Git Branch)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8620148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89ACBF-5921-354C-BA9C-40A254432775}"/>
              </a:ext>
            </a:extLst>
          </p:cNvPr>
          <p:cNvSpPr/>
          <p:nvPr/>
        </p:nvSpPr>
        <p:spPr>
          <a:xfrm>
            <a:off x="323528" y="6476145"/>
            <a:ext cx="84158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R" sz="1400" u="sng" dirty="0">
                <a:solidFill>
                  <a:schemeClr val="bg1">
                    <a:lumMod val="65000"/>
                  </a:schemeClr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ko-KR" altLang="en-US" sz="1400" u="sng" dirty="0">
                <a:solidFill>
                  <a:schemeClr val="bg1">
                    <a:lumMod val="65000"/>
                  </a:schemeClr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그림출처</a:t>
            </a:r>
            <a:r>
              <a:rPr lang="en-US" altLang="ko-KR" sz="1400" u="sng" dirty="0">
                <a:solidFill>
                  <a:schemeClr val="bg1">
                    <a:lumMod val="65000"/>
                  </a:schemeClr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  <a:r>
              <a:rPr lang="en" altLang="ko-KR" sz="1400" dirty="0">
                <a:solidFill>
                  <a:schemeClr val="bg1">
                    <a:lumMod val="65000"/>
                  </a:schemeClr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https://www.freecodecamp.org/news/how-to-use-git-efficiently-54320a236369/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)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(branch)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96341D-0DB9-C641-B198-191C22D34F03}"/>
              </a:ext>
            </a:extLst>
          </p:cNvPr>
          <p:cNvSpPr/>
          <p:nvPr/>
        </p:nvSpPr>
        <p:spPr>
          <a:xfrm>
            <a:off x="715781" y="1124744"/>
            <a:ext cx="835292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+mn-ea"/>
              </a:rPr>
              <a:t>기본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 err="1">
                <a:latin typeface="+mn-ea"/>
              </a:rPr>
              <a:t>브랜치로부터</a:t>
            </a:r>
            <a:r>
              <a:rPr lang="ko-KR" altLang="en-US" sz="2400" b="1" dirty="0">
                <a:latin typeface="+mn-ea"/>
              </a:rPr>
              <a:t> 파생한 독립적인 작업 공간</a:t>
            </a:r>
            <a:endParaRPr lang="ko-KR" altLang="en-US" sz="4800" b="1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5F589D-A6C3-47BA-B449-B0F6A353B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308"/>
          <a:stretch/>
        </p:blipFill>
        <p:spPr>
          <a:xfrm>
            <a:off x="899592" y="1752293"/>
            <a:ext cx="6912768" cy="28053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EF2856-1BED-FB41-AE78-57B2887ED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81" b="-1"/>
          <a:stretch/>
        </p:blipFill>
        <p:spPr>
          <a:xfrm>
            <a:off x="1991431" y="4504437"/>
            <a:ext cx="5080000" cy="209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72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727E03-6964-CB41-BAA7-B2DAFF44C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87500"/>
            <a:ext cx="4749800" cy="3683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3AFF222-ACDB-1D4D-90CA-6E44F5D4FA6A}"/>
              </a:ext>
            </a:extLst>
          </p:cNvPr>
          <p:cNvSpPr/>
          <p:nvPr/>
        </p:nvSpPr>
        <p:spPr>
          <a:xfrm>
            <a:off x="5220072" y="4869160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374408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8F1D94-5576-463F-822F-15DA17696E02}"/>
              </a:ext>
            </a:extLst>
          </p:cNvPr>
          <p:cNvSpPr/>
          <p:nvPr/>
        </p:nvSpPr>
        <p:spPr>
          <a:xfrm>
            <a:off x="501790" y="1304986"/>
            <a:ext cx="8352927" cy="3425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가장 마지막 </a:t>
            </a:r>
            <a:r>
              <a:rPr lang="ko-KR" altLang="en-US" sz="2400" dirty="0" err="1">
                <a:latin typeface="+mn-ea"/>
              </a:rPr>
              <a:t>커밋을</a:t>
            </a:r>
            <a:r>
              <a:rPr lang="ko-KR" altLang="en-US" sz="2400" dirty="0">
                <a:latin typeface="+mn-ea"/>
              </a:rPr>
              <a:t> 가리키는 일종의 포인터이다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매우 가볍다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생성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이동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병합</a:t>
            </a:r>
            <a:r>
              <a:rPr lang="en-US" altLang="ko-KR" sz="2400" dirty="0">
                <a:latin typeface="+mn-ea"/>
              </a:rPr>
              <a:t>(merge)</a:t>
            </a:r>
            <a:r>
              <a:rPr lang="ko-KR" altLang="en-US" sz="2400" dirty="0">
                <a:latin typeface="+mn-ea"/>
              </a:rPr>
              <a:t>이 매우 쉽다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Git </a:t>
            </a:r>
            <a:r>
              <a:rPr lang="ko-KR" altLang="en-US" sz="2400" dirty="0">
                <a:latin typeface="+mn-ea"/>
              </a:rPr>
              <a:t>은 기본적으로 </a:t>
            </a:r>
            <a:r>
              <a:rPr lang="en-US" altLang="ko-KR" sz="2400" dirty="0">
                <a:latin typeface="+mn-ea"/>
              </a:rPr>
              <a:t>master </a:t>
            </a:r>
            <a:r>
              <a:rPr lang="ko-KR" altLang="en-US" sz="2400" dirty="0" err="1">
                <a:latin typeface="+mn-ea"/>
              </a:rPr>
              <a:t>브랜치를</a:t>
            </a:r>
            <a:r>
              <a:rPr lang="ko-KR" altLang="en-US" sz="2400" dirty="0">
                <a:latin typeface="+mn-ea"/>
              </a:rPr>
              <a:t> 생성한다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816699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979B66-D450-BC43-8FC2-7CAA754EE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74427"/>
            <a:ext cx="2952328" cy="531419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9916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70A4A0-58DC-4A68-A9A5-D8073FE4C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19"/>
          <a:stretch/>
        </p:blipFill>
        <p:spPr>
          <a:xfrm>
            <a:off x="0" y="1900429"/>
            <a:ext cx="9144000" cy="41208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28CE520-75A9-A344-8277-32221119454D}"/>
              </a:ext>
            </a:extLst>
          </p:cNvPr>
          <p:cNvSpPr/>
          <p:nvPr/>
        </p:nvSpPr>
        <p:spPr>
          <a:xfrm>
            <a:off x="392021" y="1294443"/>
            <a:ext cx="86601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2000" u="sng" dirty="0">
                <a:latin typeface="+mn-ea"/>
                <a:hlinkClick r:id="rId4"/>
              </a:rPr>
              <a:t>https://github.com/tensorflow/tensorflow</a:t>
            </a:r>
            <a:r>
              <a:rPr lang="en" altLang="ko-KR" sz="2000" u="sng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구글의 </a:t>
            </a:r>
            <a:r>
              <a:rPr lang="ko-KR" altLang="en-US" sz="2000" dirty="0" err="1">
                <a:latin typeface="+mn-ea"/>
              </a:rPr>
              <a:t>머신러닝</a:t>
            </a:r>
            <a:r>
              <a:rPr lang="ko-KR" altLang="en-US" sz="2000" dirty="0">
                <a:latin typeface="+mn-ea"/>
              </a:rPr>
              <a:t> 프레임워크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BDB568-E921-2F49-BBA8-DFC8D256C40D}"/>
              </a:ext>
            </a:extLst>
          </p:cNvPr>
          <p:cNvSpPr/>
          <p:nvPr/>
        </p:nvSpPr>
        <p:spPr>
          <a:xfrm>
            <a:off x="1723654" y="3794097"/>
            <a:ext cx="1224136" cy="297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7148CD-C1A8-4D33-BE17-DB667A8958D6}"/>
              </a:ext>
            </a:extLst>
          </p:cNvPr>
          <p:cNvSpPr/>
          <p:nvPr/>
        </p:nvSpPr>
        <p:spPr>
          <a:xfrm>
            <a:off x="7380312" y="2420888"/>
            <a:ext cx="21342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2020-01-06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기준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90493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85F67A-3BD4-4180-AB55-5E00008AB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16" y="1412776"/>
            <a:ext cx="8151168" cy="477509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28776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실습 디렉토리 생성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539552" y="1196974"/>
            <a:ext cx="7776864" cy="4932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" altLang="ko-KR" sz="2800" dirty="0">
                <a:solidFill>
                  <a:srgbClr val="0066FF"/>
                </a:solidFill>
                <a:latin typeface="+mn-ea"/>
              </a:rPr>
              <a:t>cd ~/</a:t>
            </a:r>
            <a:r>
              <a:rPr lang="en-US" altLang="ko-KR" sz="2800" dirty="0" err="1">
                <a:solidFill>
                  <a:srgbClr val="0066FF"/>
                </a:solidFill>
                <a:latin typeface="+mn-ea"/>
              </a:rPr>
              <a:t>gittest</a:t>
            </a:r>
            <a:endParaRPr lang="en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" altLang="ko-KR" sz="2800" dirty="0">
                <a:solidFill>
                  <a:srgbClr val="0066FF"/>
                </a:solidFill>
                <a:latin typeface="+mn-ea"/>
              </a:rPr>
              <a:t>mkdir </a:t>
            </a:r>
            <a:r>
              <a:rPr lang="en-US" altLang="ko-KR" sz="2800" dirty="0" err="1">
                <a:solidFill>
                  <a:srgbClr val="0066FF"/>
                </a:solidFill>
                <a:latin typeface="+mn-ea"/>
              </a:rPr>
              <a:t>branch_test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" altLang="ko-KR" sz="2800" dirty="0">
                <a:solidFill>
                  <a:srgbClr val="0066FF"/>
                </a:solidFill>
                <a:latin typeface="+mn-ea"/>
              </a:rPr>
              <a:t>cd </a:t>
            </a:r>
            <a:r>
              <a:rPr lang="en-US" altLang="ko-KR" sz="2800" dirty="0" err="1">
                <a:solidFill>
                  <a:srgbClr val="0066FF"/>
                </a:solidFill>
                <a:latin typeface="+mn-ea"/>
              </a:rPr>
              <a:t>branch_test</a:t>
            </a:r>
            <a:endParaRPr kumimoji="1"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</a:t>
            </a:r>
            <a:r>
              <a:rPr lang="en-US" altLang="ko-KR" sz="2800" dirty="0" err="1">
                <a:solidFill>
                  <a:srgbClr val="0066FF"/>
                </a:solidFill>
                <a:latin typeface="+mn-ea"/>
              </a:rPr>
              <a:t>init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ls -la</a:t>
            </a:r>
            <a:br>
              <a:rPr lang="en" altLang="ko-KR" sz="2400" dirty="0">
                <a:solidFill>
                  <a:schemeClr val="tx1"/>
                </a:solidFill>
                <a:latin typeface="+mn-ea"/>
              </a:rPr>
            </a:br>
            <a:r>
              <a:rPr lang="en" altLang="ko-KR" sz="24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</a:rPr>
              <a:t>drwxr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-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</a:rPr>
              <a:t>xr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-x 1 hhyun 197611 0 1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월  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4 17:49 ./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</a:rPr>
              <a:t>drwxr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-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</a:rPr>
              <a:t>xr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-x 1 hhyun 197611 0 1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월  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4 17:49 ../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</a:rPr>
              <a:t>drwxr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-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</a:rPr>
              <a:t>xr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-x 1 hhyun 197611 0 1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월  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4 17:49 .git/</a:t>
            </a:r>
          </a:p>
        </p:txBody>
      </p:sp>
    </p:spTree>
    <p:extLst>
      <p:ext uri="{BB962C8B-B14F-4D97-AF65-F5344CB8AC3E}">
        <p14:creationId xmlns:p14="http://schemas.microsoft.com/office/powerpoint/2010/main" val="132223570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master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9D4FCF-D362-4D0B-8AAB-3AF000552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754"/>
          <a:stretch/>
        </p:blipFill>
        <p:spPr>
          <a:xfrm>
            <a:off x="392021" y="1412998"/>
            <a:ext cx="7916643" cy="4158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037F20A-C658-4470-8E8F-AAE129AF1932}"/>
              </a:ext>
            </a:extLst>
          </p:cNvPr>
          <p:cNvSpPr/>
          <p:nvPr/>
        </p:nvSpPr>
        <p:spPr>
          <a:xfrm>
            <a:off x="6876256" y="1472548"/>
            <a:ext cx="1368152" cy="356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A3CC82-2516-4CB6-8B67-8CF069B2DF8E}"/>
              </a:ext>
            </a:extLst>
          </p:cNvPr>
          <p:cNvSpPr/>
          <p:nvPr/>
        </p:nvSpPr>
        <p:spPr>
          <a:xfrm>
            <a:off x="392021" y="1972792"/>
            <a:ext cx="8352927" cy="453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</a:rPr>
              <a:t>Git </a:t>
            </a:r>
            <a:r>
              <a:rPr lang="ko-KR" altLang="en-US" sz="2800" dirty="0">
                <a:latin typeface="+mn-ea"/>
              </a:rPr>
              <a:t>은 기본적으로 </a:t>
            </a:r>
            <a:r>
              <a:rPr lang="en-US" altLang="ko-KR" sz="2800" dirty="0">
                <a:latin typeface="+mn-ea"/>
              </a:rPr>
              <a:t>master </a:t>
            </a:r>
            <a:r>
              <a:rPr lang="ko-KR" altLang="en-US" sz="2800" dirty="0" err="1">
                <a:latin typeface="+mn-ea"/>
              </a:rPr>
              <a:t>브랜치를</a:t>
            </a:r>
            <a:r>
              <a:rPr lang="ko-KR" altLang="en-US" sz="2800" dirty="0">
                <a:latin typeface="+mn-ea"/>
              </a:rPr>
              <a:t> 생성한다</a:t>
            </a:r>
            <a:r>
              <a:rPr lang="en-US" altLang="ko-KR" sz="2800" dirty="0"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현재 작업중인 </a:t>
            </a:r>
            <a:r>
              <a:rPr lang="ko-KR" altLang="en-US" sz="2800" dirty="0" err="1">
                <a:latin typeface="+mn-ea"/>
              </a:rPr>
              <a:t>브랜치</a:t>
            </a:r>
            <a:r>
              <a:rPr lang="ko-KR" altLang="en-US" sz="2800" dirty="0">
                <a:latin typeface="+mn-ea"/>
              </a:rPr>
              <a:t> 확인하는 명령어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   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branch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</a:rPr>
              <a:t>master </a:t>
            </a:r>
            <a:r>
              <a:rPr lang="ko-KR" altLang="en-US" sz="2800" dirty="0" err="1">
                <a:latin typeface="+mn-ea"/>
              </a:rPr>
              <a:t>브랜치는</a:t>
            </a:r>
            <a:r>
              <a:rPr lang="en-US" altLang="ko-KR" sz="2800" dirty="0">
                <a:latin typeface="+mn-ea"/>
              </a:rPr>
              <a:t> </a:t>
            </a:r>
            <a:r>
              <a:rPr lang="ko-KR" altLang="en-US" sz="2800" dirty="0">
                <a:latin typeface="+mn-ea"/>
              </a:rPr>
              <a:t>첫 번째 </a:t>
            </a:r>
            <a:r>
              <a:rPr lang="ko-KR" altLang="en-US" sz="2800" dirty="0" err="1">
                <a:latin typeface="+mn-ea"/>
              </a:rPr>
              <a:t>커밋을</a:t>
            </a:r>
            <a:r>
              <a:rPr lang="ko-KR" altLang="en-US" sz="2800" dirty="0">
                <a:latin typeface="+mn-ea"/>
              </a:rPr>
              <a:t> 만들어야 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   </a:t>
            </a:r>
            <a:r>
              <a:rPr lang="ko-KR" altLang="en-US" sz="2800" dirty="0">
                <a:latin typeface="+mn-ea"/>
              </a:rPr>
              <a:t>생성된 </a:t>
            </a:r>
            <a:r>
              <a:rPr lang="ko-KR" altLang="en-US" sz="2800" dirty="0" err="1">
                <a:latin typeface="+mn-ea"/>
              </a:rPr>
              <a:t>커밋을</a:t>
            </a:r>
            <a:r>
              <a:rPr lang="ko-KR" altLang="en-US" sz="2800" dirty="0">
                <a:latin typeface="+mn-ea"/>
              </a:rPr>
              <a:t> 가리킬 수 있다</a:t>
            </a:r>
            <a:r>
              <a:rPr lang="en-US" altLang="ko-KR" sz="2800" dirty="0"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068934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 번째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565985" y="1320299"/>
            <a:ext cx="7776864" cy="482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vi MainService.java</a:t>
            </a:r>
            <a:endParaRPr lang="en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내용 작성 후 저장하고 종료하기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(: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</a:rPr>
              <a:t>wq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git add MainService.java</a:t>
            </a:r>
            <a:endParaRPr kumimoji="1"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1F47EA-BF67-4C69-B5A0-758F3BD92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037" y="2420888"/>
            <a:ext cx="3569594" cy="150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373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 번째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275661" y="1412776"/>
            <a:ext cx="8422388" cy="4680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 $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git status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 $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git commit -m “Commit 1 on master branch”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B0E48F-058F-4985-8729-30F1CDB3A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25"/>
          <a:stretch/>
        </p:blipFill>
        <p:spPr>
          <a:xfrm>
            <a:off x="899592" y="1988840"/>
            <a:ext cx="6677605" cy="22322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EFE13A-06B6-418D-A2BC-7F07DC01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77" y="5121346"/>
            <a:ext cx="7294825" cy="8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6930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 번째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269213" y="1388921"/>
            <a:ext cx="8422388" cy="4680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$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git branch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$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 git log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3BFB02-A9E3-4E86-A90E-4E17691A9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98" y="2189063"/>
            <a:ext cx="8110975" cy="11521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786E427-5E32-4571-B5C4-9F1D011884C0}"/>
              </a:ext>
            </a:extLst>
          </p:cNvPr>
          <p:cNvSpPr/>
          <p:nvPr/>
        </p:nvSpPr>
        <p:spPr>
          <a:xfrm>
            <a:off x="664627" y="2909143"/>
            <a:ext cx="143593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AB453A-16FB-4707-96DC-876D55AE5F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30"/>
          <a:stretch/>
        </p:blipFill>
        <p:spPr>
          <a:xfrm>
            <a:off x="542100" y="4469799"/>
            <a:ext cx="8422388" cy="13116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A75B3F-29EB-4721-AEFC-31FFA4314104}"/>
              </a:ext>
            </a:extLst>
          </p:cNvPr>
          <p:cNvSpPr/>
          <p:nvPr/>
        </p:nvSpPr>
        <p:spPr>
          <a:xfrm>
            <a:off x="6650707" y="4393139"/>
            <a:ext cx="2242409" cy="369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042579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HEAD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046F58-3EC5-40EA-9D0B-E36C93DE28EA}"/>
              </a:ext>
            </a:extLst>
          </p:cNvPr>
          <p:cNvSpPr/>
          <p:nvPr/>
        </p:nvSpPr>
        <p:spPr>
          <a:xfrm>
            <a:off x="501790" y="1110750"/>
            <a:ext cx="8462698" cy="1948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현재 </a:t>
            </a:r>
            <a:r>
              <a:rPr lang="ko-KR" altLang="en-US" sz="2800" dirty="0" err="1">
                <a:latin typeface="+mn-ea"/>
              </a:rPr>
              <a:t>브랜치를</a:t>
            </a:r>
            <a:r>
              <a:rPr lang="ko-KR" altLang="en-US" sz="2800" dirty="0">
                <a:latin typeface="+mn-ea"/>
              </a:rPr>
              <a:t> 가리키는 일종의 포인터</a:t>
            </a:r>
            <a:endParaRPr lang="en-US" altLang="ko-KR" sz="28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n-ea"/>
              </a:rPr>
              <a:t>현재 </a:t>
            </a:r>
            <a:r>
              <a:rPr lang="ko-KR" altLang="en-US" sz="2800" dirty="0" err="1">
                <a:latin typeface="+mn-ea"/>
              </a:rPr>
              <a:t>브랜치의</a:t>
            </a:r>
            <a:r>
              <a:rPr lang="ko-KR" altLang="en-US" sz="2800" dirty="0">
                <a:latin typeface="+mn-ea"/>
              </a:rPr>
              <a:t> 마지막 </a:t>
            </a:r>
            <a:r>
              <a:rPr lang="ko-KR" altLang="en-US" sz="2800" dirty="0" err="1">
                <a:latin typeface="+mn-ea"/>
              </a:rPr>
              <a:t>커밋에</a:t>
            </a:r>
            <a:r>
              <a:rPr lang="en-US" altLang="ko-KR" sz="2800" dirty="0">
                <a:latin typeface="+mn-ea"/>
              </a:rPr>
              <a:t> </a:t>
            </a:r>
            <a:r>
              <a:rPr lang="ko-KR" altLang="en-US" sz="2800" dirty="0">
                <a:latin typeface="+mn-ea"/>
              </a:rPr>
              <a:t>대한 스냅샷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7F7296-73B9-4993-AC7F-CC6478439DBA}"/>
              </a:ext>
            </a:extLst>
          </p:cNvPr>
          <p:cNvSpPr/>
          <p:nvPr/>
        </p:nvSpPr>
        <p:spPr>
          <a:xfrm>
            <a:off x="3203848" y="5518659"/>
            <a:ext cx="2376264" cy="854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Commit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A437510-70DB-4C45-9595-28D91DEA8982}"/>
              </a:ext>
            </a:extLst>
          </p:cNvPr>
          <p:cNvCxnSpPr>
            <a:cxnSpLocks/>
          </p:cNvCxnSpPr>
          <p:nvPr/>
        </p:nvCxnSpPr>
        <p:spPr>
          <a:xfrm flipH="1">
            <a:off x="4421455" y="4906966"/>
            <a:ext cx="1" cy="60559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B357B7-0576-4E39-AD21-586FF9435432}"/>
              </a:ext>
            </a:extLst>
          </p:cNvPr>
          <p:cNvSpPr/>
          <p:nvPr/>
        </p:nvSpPr>
        <p:spPr>
          <a:xfrm>
            <a:off x="3203848" y="4046785"/>
            <a:ext cx="2376264" cy="8540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master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CC0DF5-8359-4CDC-B690-6788C0E424B3}"/>
              </a:ext>
            </a:extLst>
          </p:cNvPr>
          <p:cNvSpPr/>
          <p:nvPr/>
        </p:nvSpPr>
        <p:spPr>
          <a:xfrm>
            <a:off x="3203848" y="2574912"/>
            <a:ext cx="2376264" cy="8540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HEAD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048678-5F02-4B1D-90E7-594FEC8D94D0}"/>
              </a:ext>
            </a:extLst>
          </p:cNvPr>
          <p:cNvCxnSpPr>
            <a:cxnSpLocks/>
          </p:cNvCxnSpPr>
          <p:nvPr/>
        </p:nvCxnSpPr>
        <p:spPr>
          <a:xfrm flipH="1">
            <a:off x="4412362" y="3435093"/>
            <a:ext cx="1" cy="60559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39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67567A9-23C9-B346-A119-45FF32FC4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954" y="3429000"/>
            <a:ext cx="3127462" cy="864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>
                <a:solidFill>
                  <a:srgbClr val="FF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설치 경로 지정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1352D5-9491-8D41-8721-47AB670ED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87500"/>
            <a:ext cx="4749800" cy="3683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0BDD5E4-B0D8-9F43-AEEF-14F8E4F8C267}"/>
              </a:ext>
            </a:extLst>
          </p:cNvPr>
          <p:cNvSpPr/>
          <p:nvPr/>
        </p:nvSpPr>
        <p:spPr>
          <a:xfrm>
            <a:off x="5220072" y="4869160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052384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479002" y="2033686"/>
            <a:ext cx="8398503" cy="482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vi MainService.java</a:t>
            </a:r>
            <a:endParaRPr lang="en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코드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추가후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저장하고 종료하기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(: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</a:rPr>
              <a:t>wq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git add MainService.java</a:t>
            </a:r>
            <a:endParaRPr kumimoji="1"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git commit -m “Commit 2 on master branch”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42BAC3-50FA-4A9A-BA5F-AF4C93EE9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600908"/>
            <a:ext cx="4784532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726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467542" y="1016843"/>
            <a:ext cx="7776864" cy="482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$</a:t>
            </a:r>
            <a:r>
              <a:rPr lang="ko-KR" altLang="en-US" sz="28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0066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git log</a:t>
            </a: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rgbClr val="0066F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rgbClr val="0066F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rgbClr val="0066F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rgbClr val="0066F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1C8D48-A5C2-456E-B8B5-242BF181D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85" y="1988840"/>
            <a:ext cx="8627623" cy="28803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2A2D334-BDB2-471B-B22E-8CB71ED42D50}"/>
              </a:ext>
            </a:extLst>
          </p:cNvPr>
          <p:cNvSpPr/>
          <p:nvPr/>
        </p:nvSpPr>
        <p:spPr>
          <a:xfrm>
            <a:off x="6693699" y="1921135"/>
            <a:ext cx="2242409" cy="369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25532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DACA60F-49D4-4AB5-A48B-263A81061C1A}"/>
              </a:ext>
            </a:extLst>
          </p:cNvPr>
          <p:cNvSpPr/>
          <p:nvPr/>
        </p:nvSpPr>
        <p:spPr>
          <a:xfrm>
            <a:off x="1835696" y="4437112"/>
            <a:ext cx="2376264" cy="854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Commit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BD464DB-DD59-4133-B574-6D21538996FA}"/>
              </a:ext>
            </a:extLst>
          </p:cNvPr>
          <p:cNvGrpSpPr/>
          <p:nvPr/>
        </p:nvGrpSpPr>
        <p:grpSpPr>
          <a:xfrm>
            <a:off x="4932040" y="1493365"/>
            <a:ext cx="2376264" cy="2937653"/>
            <a:chOff x="4572000" y="1349349"/>
            <a:chExt cx="2376264" cy="293765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60A2CCC-7FD1-4E52-8987-31B527FF65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9607" y="3681403"/>
              <a:ext cx="1" cy="60559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83651BF-42F8-4091-9E0F-F650EE3346C4}"/>
                </a:ext>
              </a:extLst>
            </p:cNvPr>
            <p:cNvSpPr/>
            <p:nvPr/>
          </p:nvSpPr>
          <p:spPr>
            <a:xfrm>
              <a:off x="4572000" y="2821222"/>
              <a:ext cx="2376264" cy="8540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+mn-ea"/>
                </a:rPr>
                <a:t>master</a:t>
              </a:r>
              <a:endParaRPr lang="ko-KR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B8B005-FFD6-4AAD-A36C-D4DDF762A91B}"/>
                </a:ext>
              </a:extLst>
            </p:cNvPr>
            <p:cNvSpPr/>
            <p:nvPr/>
          </p:nvSpPr>
          <p:spPr>
            <a:xfrm>
              <a:off x="4572000" y="1349349"/>
              <a:ext cx="2376264" cy="854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+mn-ea"/>
                </a:rPr>
                <a:t>HEAD</a:t>
              </a:r>
              <a:endParaRPr lang="ko-KR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F66E3F9-889A-4294-9A05-22E7C9B86D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514" y="2209530"/>
              <a:ext cx="1" cy="60559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BDE7E69-D1D7-46D8-AE68-012AAF5D52E8}"/>
              </a:ext>
            </a:extLst>
          </p:cNvPr>
          <p:cNvGrpSpPr/>
          <p:nvPr/>
        </p:nvGrpSpPr>
        <p:grpSpPr>
          <a:xfrm>
            <a:off x="4211960" y="4431018"/>
            <a:ext cx="3105555" cy="854088"/>
            <a:chOff x="3842709" y="4293096"/>
            <a:chExt cx="3105555" cy="85408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9BF2EE7-B907-4424-BE6A-F162DD5D506A}"/>
                </a:ext>
              </a:extLst>
            </p:cNvPr>
            <p:cNvSpPr/>
            <p:nvPr/>
          </p:nvSpPr>
          <p:spPr>
            <a:xfrm>
              <a:off x="4572000" y="4293096"/>
              <a:ext cx="2376264" cy="8540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+mn-ea"/>
                </a:rPr>
                <a:t>Commit 2</a:t>
              </a: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MainService.java</a:t>
              </a:r>
              <a:endParaRPr lang="ko-KR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77DAE36-7F3D-4497-A588-89BA567E94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2709" y="4720140"/>
              <a:ext cx="709024" cy="0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BC024B7-1607-4872-B4C6-2608E3801FCA}"/>
              </a:ext>
            </a:extLst>
          </p:cNvPr>
          <p:cNvGrpSpPr/>
          <p:nvPr/>
        </p:nvGrpSpPr>
        <p:grpSpPr>
          <a:xfrm>
            <a:off x="1835696" y="1493365"/>
            <a:ext cx="2376264" cy="2937653"/>
            <a:chOff x="4572000" y="1349349"/>
            <a:chExt cx="2376264" cy="2937653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23651237-5A86-42F3-95CB-834361A9F8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9607" y="3681403"/>
              <a:ext cx="1" cy="60559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D583545-87BE-43C2-9518-FAA0B2878298}"/>
                </a:ext>
              </a:extLst>
            </p:cNvPr>
            <p:cNvSpPr/>
            <p:nvPr/>
          </p:nvSpPr>
          <p:spPr>
            <a:xfrm>
              <a:off x="4572000" y="2821222"/>
              <a:ext cx="2376264" cy="8540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+mn-ea"/>
                </a:rPr>
                <a:t>master</a:t>
              </a:r>
              <a:endParaRPr lang="ko-KR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E67A1F5-F782-4399-9B0E-E03761F41B5D}"/>
                </a:ext>
              </a:extLst>
            </p:cNvPr>
            <p:cNvSpPr/>
            <p:nvPr/>
          </p:nvSpPr>
          <p:spPr>
            <a:xfrm>
              <a:off x="4572000" y="1349349"/>
              <a:ext cx="2376264" cy="854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+mn-ea"/>
                </a:rPr>
                <a:t>HEAD</a:t>
              </a:r>
              <a:endParaRPr lang="ko-KR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EB548FBC-9173-4FF6-BC96-4FF207FC2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514" y="2209530"/>
              <a:ext cx="1" cy="60559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398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기능 개발이 시작되면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1B48212-87E1-48B3-B510-35F5D813E34F}"/>
              </a:ext>
            </a:extLst>
          </p:cNvPr>
          <p:cNvGrpSpPr/>
          <p:nvPr/>
        </p:nvGrpSpPr>
        <p:grpSpPr>
          <a:xfrm>
            <a:off x="971600" y="2420888"/>
            <a:ext cx="6755823" cy="621737"/>
            <a:chOff x="912521" y="2768148"/>
            <a:chExt cx="6755823" cy="6217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4E1A94-8256-41F1-AEAD-06B4D06BCC5D}"/>
                </a:ext>
              </a:extLst>
            </p:cNvPr>
            <p:cNvSpPr txBox="1"/>
            <p:nvPr/>
          </p:nvSpPr>
          <p:spPr>
            <a:xfrm>
              <a:off x="912521" y="2768148"/>
              <a:ext cx="11262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+mn-ea"/>
                </a:rPr>
                <a:t>master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E11E56-0B19-4CBF-9DEE-1119FCCAAA9B}"/>
                </a:ext>
              </a:extLst>
            </p:cNvPr>
            <p:cNvSpPr/>
            <p:nvPr/>
          </p:nvSpPr>
          <p:spPr>
            <a:xfrm>
              <a:off x="1016012" y="3212308"/>
              <a:ext cx="6652332" cy="1775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7F9567-55E9-480B-BE42-713C692713A3}"/>
              </a:ext>
            </a:extLst>
          </p:cNvPr>
          <p:cNvGrpSpPr/>
          <p:nvPr/>
        </p:nvGrpSpPr>
        <p:grpSpPr>
          <a:xfrm>
            <a:off x="1835696" y="3153314"/>
            <a:ext cx="5891728" cy="1050158"/>
            <a:chOff x="1835696" y="3153314"/>
            <a:chExt cx="5891728" cy="10501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A6C5FB-B526-4639-A939-40AE98937302}"/>
                </a:ext>
              </a:extLst>
            </p:cNvPr>
            <p:cNvSpPr txBox="1"/>
            <p:nvPr/>
          </p:nvSpPr>
          <p:spPr>
            <a:xfrm>
              <a:off x="2137415" y="3551568"/>
              <a:ext cx="19868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+mn-ea"/>
                </a:rPr>
                <a:t>feature-login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52A1551-C8D4-441F-96F2-B3DF54DC6130}"/>
                </a:ext>
              </a:extLst>
            </p:cNvPr>
            <p:cNvSpPr/>
            <p:nvPr/>
          </p:nvSpPr>
          <p:spPr>
            <a:xfrm>
              <a:off x="2137416" y="4025896"/>
              <a:ext cx="5590008" cy="17757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0D93727-B298-4A8A-9B8B-74AD6125AD83}"/>
                </a:ext>
              </a:extLst>
            </p:cNvPr>
            <p:cNvCxnSpPr>
              <a:cxnSpLocks/>
            </p:cNvCxnSpPr>
            <p:nvPr/>
          </p:nvCxnSpPr>
          <p:spPr>
            <a:xfrm>
              <a:off x="1835696" y="3153314"/>
              <a:ext cx="301719" cy="783907"/>
            </a:xfrm>
            <a:prstGeom prst="straightConnector1">
              <a:avLst/>
            </a:prstGeom>
            <a:ln w="57150">
              <a:solidFill>
                <a:schemeClr val="bg1">
                  <a:lumMod val="8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410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392021" y="1196974"/>
            <a:ext cx="7776864" cy="4932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branch </a:t>
            </a:r>
            <a:r>
              <a:rPr lang="en-US" altLang="ko-KR" sz="2800" i="1" u="sng" dirty="0">
                <a:solidFill>
                  <a:srgbClr val="0066FF"/>
                </a:solidFill>
                <a:latin typeface="+mn-ea"/>
              </a:rPr>
              <a:t>feature-login</a:t>
            </a:r>
            <a:endParaRPr lang="en" altLang="ko-KR" sz="2800" i="1" u="sng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branch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C46BA0-8C67-4A8E-8B95-513BBB625CF9}"/>
              </a:ext>
            </a:extLst>
          </p:cNvPr>
          <p:cNvSpPr/>
          <p:nvPr/>
        </p:nvSpPr>
        <p:spPr>
          <a:xfrm>
            <a:off x="-544083" y="1952835"/>
            <a:ext cx="8352927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+mn-ea"/>
              </a:rPr>
              <a:t>생성할 </a:t>
            </a:r>
            <a:r>
              <a:rPr lang="ko-KR" altLang="en-US" sz="2400" dirty="0" err="1">
                <a:latin typeface="+mn-ea"/>
              </a:rPr>
              <a:t>브랜치명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87F3CE-21A7-4BED-8B69-F54FEB652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30" y="3497605"/>
            <a:ext cx="8089185" cy="13355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76905C7-B4C5-419F-9FA2-E5AF91BBC8A8}"/>
              </a:ext>
            </a:extLst>
          </p:cNvPr>
          <p:cNvSpPr/>
          <p:nvPr/>
        </p:nvSpPr>
        <p:spPr>
          <a:xfrm>
            <a:off x="727530" y="4888180"/>
            <a:ext cx="8352927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400" dirty="0" err="1">
                <a:latin typeface="+mn-ea"/>
              </a:rPr>
              <a:t>브랜치만</a:t>
            </a:r>
            <a:r>
              <a:rPr lang="ko-KR" altLang="en-US" sz="2400" dirty="0">
                <a:latin typeface="+mn-ea"/>
              </a:rPr>
              <a:t> 생성된 상태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현재 작업중인 </a:t>
            </a:r>
            <a:r>
              <a:rPr lang="ko-KR" altLang="en-US" sz="2400" dirty="0" err="1">
                <a:latin typeface="+mn-ea"/>
              </a:rPr>
              <a:t>브랜치는</a:t>
            </a:r>
            <a:r>
              <a:rPr lang="ko-KR" altLang="en-US" sz="2400" dirty="0">
                <a:latin typeface="+mn-ea"/>
              </a:rPr>
              <a:t> 아님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69383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392021" y="1196974"/>
            <a:ext cx="7776864" cy="4932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log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09CE33-77D4-495C-8820-7EE4D0D5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1" y="2245400"/>
            <a:ext cx="8569045" cy="23671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4FE63F0-5BA2-458A-B0F6-7D1D9060667E}"/>
              </a:ext>
            </a:extLst>
          </p:cNvPr>
          <p:cNvSpPr/>
          <p:nvPr/>
        </p:nvSpPr>
        <p:spPr>
          <a:xfrm>
            <a:off x="5508104" y="2168741"/>
            <a:ext cx="3421622" cy="369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643872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E68DEF-F134-4AB8-A0CB-D5948F42F000}"/>
              </a:ext>
            </a:extLst>
          </p:cNvPr>
          <p:cNvSpPr/>
          <p:nvPr/>
        </p:nvSpPr>
        <p:spPr>
          <a:xfrm>
            <a:off x="4716016" y="3588510"/>
            <a:ext cx="2376264" cy="854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Commit 2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91A27D3-4B37-4CB4-9138-A7E44D5C16E6}"/>
              </a:ext>
            </a:extLst>
          </p:cNvPr>
          <p:cNvCxnSpPr>
            <a:cxnSpLocks/>
          </p:cNvCxnSpPr>
          <p:nvPr/>
        </p:nvCxnSpPr>
        <p:spPr>
          <a:xfrm>
            <a:off x="5933624" y="3228470"/>
            <a:ext cx="0" cy="35394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8CDC7B-158B-47AE-85CF-886CA6C98E7C}"/>
              </a:ext>
            </a:extLst>
          </p:cNvPr>
          <p:cNvSpPr/>
          <p:nvPr/>
        </p:nvSpPr>
        <p:spPr>
          <a:xfrm>
            <a:off x="4716016" y="2400002"/>
            <a:ext cx="2376264" cy="8540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master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B3A127-1704-4E63-B9F0-DDD34BF8CC8F}"/>
              </a:ext>
            </a:extLst>
          </p:cNvPr>
          <p:cNvCxnSpPr>
            <a:cxnSpLocks/>
          </p:cNvCxnSpPr>
          <p:nvPr/>
        </p:nvCxnSpPr>
        <p:spPr>
          <a:xfrm>
            <a:off x="5933624" y="1986974"/>
            <a:ext cx="0" cy="41302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614003-2D5F-40C4-B796-4870FCBBB90A}"/>
              </a:ext>
            </a:extLst>
          </p:cNvPr>
          <p:cNvSpPr/>
          <p:nvPr/>
        </p:nvSpPr>
        <p:spPr>
          <a:xfrm>
            <a:off x="1619672" y="3588510"/>
            <a:ext cx="2376264" cy="854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Commit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940EBC-2419-4C59-AA2B-3502C27DEE11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3995936" y="4015554"/>
            <a:ext cx="70902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A7AFD02-13D7-4371-81C8-CC686BC04146}"/>
              </a:ext>
            </a:extLst>
          </p:cNvPr>
          <p:cNvGrpSpPr/>
          <p:nvPr/>
        </p:nvGrpSpPr>
        <p:grpSpPr>
          <a:xfrm>
            <a:off x="4745492" y="4442598"/>
            <a:ext cx="2376264" cy="1241546"/>
            <a:chOff x="4448366" y="5222955"/>
            <a:chExt cx="2376264" cy="124154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7B564C8-2A83-401B-ABA4-9FBE57B17BD6}"/>
                </a:ext>
              </a:extLst>
            </p:cNvPr>
            <p:cNvSpPr/>
            <p:nvPr/>
          </p:nvSpPr>
          <p:spPr>
            <a:xfrm>
              <a:off x="4448366" y="5610413"/>
              <a:ext cx="2376264" cy="8540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+mn-ea"/>
                </a:rPr>
                <a:t>feature-login</a:t>
              </a:r>
              <a:endParaRPr lang="ko-KR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22C8C3D8-3910-43B6-B6DD-4A4820D1BD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05060" y="5222955"/>
              <a:ext cx="11056" cy="387458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273632-9C93-4F27-82F6-C012EBA7D228}"/>
              </a:ext>
            </a:extLst>
          </p:cNvPr>
          <p:cNvSpPr/>
          <p:nvPr/>
        </p:nvSpPr>
        <p:spPr>
          <a:xfrm>
            <a:off x="4704960" y="1174643"/>
            <a:ext cx="2376264" cy="8540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HEAD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138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이동하기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(checkout)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392021" y="1210046"/>
            <a:ext cx="7776864" cy="2196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checkout </a:t>
            </a:r>
            <a:r>
              <a:rPr lang="en-US" altLang="ko-KR" sz="2800" i="1" u="sng" dirty="0">
                <a:solidFill>
                  <a:srgbClr val="0066FF"/>
                </a:solidFill>
                <a:latin typeface="+mn-ea"/>
              </a:rPr>
              <a:t>feature-login</a:t>
            </a:r>
            <a:endParaRPr lang="en" altLang="ko-KR" sz="2800" i="1" u="sng" dirty="0">
              <a:solidFill>
                <a:srgbClr val="0066FF"/>
              </a:solidFill>
              <a:latin typeface="+mn-ea"/>
            </a:endParaRPr>
          </a:p>
          <a:p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branch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C46BA0-8C67-4A8E-8B95-513BBB625CF9}"/>
              </a:ext>
            </a:extLst>
          </p:cNvPr>
          <p:cNvSpPr/>
          <p:nvPr/>
        </p:nvSpPr>
        <p:spPr>
          <a:xfrm>
            <a:off x="-184042" y="1968942"/>
            <a:ext cx="8352927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+mn-ea"/>
              </a:rPr>
              <a:t>이동할 </a:t>
            </a:r>
            <a:r>
              <a:rPr lang="ko-KR" altLang="en-US" sz="2400" b="1" dirty="0" err="1">
                <a:latin typeface="+mn-ea"/>
              </a:rPr>
              <a:t>브랜치명</a:t>
            </a:r>
            <a:endParaRPr lang="en-US" altLang="ko-KR" sz="24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54EEA0-10C6-4DE0-825C-BED789382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21" y="3278562"/>
            <a:ext cx="8547480" cy="11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1833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539E0E-F4AA-4E6C-BC32-D06B64407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21" y="2301418"/>
            <a:ext cx="8530180" cy="227971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이동하기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(checkout)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FE63F0-5BA2-458A-B0F6-7D1D9060667E}"/>
              </a:ext>
            </a:extLst>
          </p:cNvPr>
          <p:cNvSpPr/>
          <p:nvPr/>
        </p:nvSpPr>
        <p:spPr>
          <a:xfrm>
            <a:off x="5508104" y="2168741"/>
            <a:ext cx="2520280" cy="369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1E6FF2-D826-4B76-8C93-EF0C612B539D}"/>
              </a:ext>
            </a:extLst>
          </p:cNvPr>
          <p:cNvSpPr/>
          <p:nvPr/>
        </p:nvSpPr>
        <p:spPr>
          <a:xfrm>
            <a:off x="392021" y="1196974"/>
            <a:ext cx="7776864" cy="4932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log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672122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E68DEF-F134-4AB8-A0CB-D5948F42F000}"/>
              </a:ext>
            </a:extLst>
          </p:cNvPr>
          <p:cNvSpPr/>
          <p:nvPr/>
        </p:nvSpPr>
        <p:spPr>
          <a:xfrm>
            <a:off x="4686540" y="2998802"/>
            <a:ext cx="2376264" cy="854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Commit 2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91A27D3-4B37-4CB4-9138-A7E44D5C16E6}"/>
              </a:ext>
            </a:extLst>
          </p:cNvPr>
          <p:cNvCxnSpPr>
            <a:cxnSpLocks/>
          </p:cNvCxnSpPr>
          <p:nvPr/>
        </p:nvCxnSpPr>
        <p:spPr>
          <a:xfrm>
            <a:off x="5904148" y="2638762"/>
            <a:ext cx="0" cy="35394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8CDC7B-158B-47AE-85CF-886CA6C98E7C}"/>
              </a:ext>
            </a:extLst>
          </p:cNvPr>
          <p:cNvSpPr/>
          <p:nvPr/>
        </p:nvSpPr>
        <p:spPr>
          <a:xfrm>
            <a:off x="4686540" y="1810294"/>
            <a:ext cx="2376264" cy="8540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master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614003-2D5F-40C4-B796-4870FCBBB90A}"/>
              </a:ext>
            </a:extLst>
          </p:cNvPr>
          <p:cNvSpPr/>
          <p:nvPr/>
        </p:nvSpPr>
        <p:spPr>
          <a:xfrm>
            <a:off x="1590196" y="2998802"/>
            <a:ext cx="2376264" cy="854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Commit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940EBC-2419-4C59-AA2B-3502C27DEE11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3966460" y="3425846"/>
            <a:ext cx="70902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2C8C3D8-3910-43B6-B6DD-4A4820D1BD2D}"/>
              </a:ext>
            </a:extLst>
          </p:cNvPr>
          <p:cNvCxnSpPr>
            <a:cxnSpLocks/>
          </p:cNvCxnSpPr>
          <p:nvPr/>
        </p:nvCxnSpPr>
        <p:spPr>
          <a:xfrm flipH="1" flipV="1">
            <a:off x="5872710" y="3852890"/>
            <a:ext cx="11056" cy="38745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5A6BFD-8380-4782-A8BB-43D857A6FBF6}"/>
              </a:ext>
            </a:extLst>
          </p:cNvPr>
          <p:cNvGrpSpPr/>
          <p:nvPr/>
        </p:nvGrpSpPr>
        <p:grpSpPr>
          <a:xfrm>
            <a:off x="4675484" y="584935"/>
            <a:ext cx="2376264" cy="1225359"/>
            <a:chOff x="4416928" y="547457"/>
            <a:chExt cx="2376264" cy="1225359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FB3A127-1704-4E63-B9F0-DDD34BF8CC8F}"/>
                </a:ext>
              </a:extLst>
            </p:cNvPr>
            <p:cNvCxnSpPr>
              <a:cxnSpLocks/>
            </p:cNvCxnSpPr>
            <p:nvPr/>
          </p:nvCxnSpPr>
          <p:spPr>
            <a:xfrm>
              <a:off x="5645592" y="1359788"/>
              <a:ext cx="0" cy="413028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4273632-9C93-4F27-82F6-C012EBA7D228}"/>
                </a:ext>
              </a:extLst>
            </p:cNvPr>
            <p:cNvSpPr/>
            <p:nvPr/>
          </p:nvSpPr>
          <p:spPr>
            <a:xfrm>
              <a:off x="4416928" y="547457"/>
              <a:ext cx="2376264" cy="854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+mn-ea"/>
                </a:rPr>
                <a:t>HEAD</a:t>
              </a:r>
              <a:endParaRPr lang="ko-KR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B564C8-2A83-401B-ABA4-9FBE57B17BD6}"/>
              </a:ext>
            </a:extLst>
          </p:cNvPr>
          <p:cNvSpPr/>
          <p:nvPr/>
        </p:nvSpPr>
        <p:spPr>
          <a:xfrm>
            <a:off x="4716016" y="4221088"/>
            <a:ext cx="2376264" cy="8540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feature-login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6A4E0C6-C2FD-420B-93F6-F04A78752EB1}"/>
              </a:ext>
            </a:extLst>
          </p:cNvPr>
          <p:cNvCxnSpPr>
            <a:cxnSpLocks/>
          </p:cNvCxnSpPr>
          <p:nvPr/>
        </p:nvCxnSpPr>
        <p:spPr>
          <a:xfrm rot="10800000" flipH="1">
            <a:off x="5904147" y="5045419"/>
            <a:ext cx="1" cy="60559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C09B01-476D-43D8-A71A-CE2926488767}"/>
              </a:ext>
            </a:extLst>
          </p:cNvPr>
          <p:cNvSpPr/>
          <p:nvPr/>
        </p:nvSpPr>
        <p:spPr>
          <a:xfrm>
            <a:off x="4716016" y="5443374"/>
            <a:ext cx="2376264" cy="8540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HEAD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429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dirty="0" err="1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강사용</a:t>
            </a:r>
            <a:r>
              <a:rPr lang="en-US" altLang="ko-KR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그림 보시고 삭제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D3F838E-2350-40A5-BCDA-DFC81B0B4FBF}"/>
              </a:ext>
            </a:extLst>
          </p:cNvPr>
          <p:cNvGrpSpPr/>
          <p:nvPr/>
        </p:nvGrpSpPr>
        <p:grpSpPr>
          <a:xfrm>
            <a:off x="3583804" y="1631054"/>
            <a:ext cx="1816566" cy="933975"/>
            <a:chOff x="2158528" y="1252093"/>
            <a:chExt cx="2044877" cy="9339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C77D15-BE8D-4884-94C3-605804FDEC0E}"/>
                </a:ext>
              </a:extLst>
            </p:cNvPr>
            <p:cNvSpPr txBox="1"/>
            <p:nvPr/>
          </p:nvSpPr>
          <p:spPr>
            <a:xfrm>
              <a:off x="2158528" y="1252093"/>
              <a:ext cx="9783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+mn-ea"/>
                </a:rPr>
                <a:t>issue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992809B-4977-49DF-A345-60233AE07AF1}"/>
                </a:ext>
              </a:extLst>
            </p:cNvPr>
            <p:cNvSpPr/>
            <p:nvPr/>
          </p:nvSpPr>
          <p:spPr>
            <a:xfrm>
              <a:off x="3313034" y="1987263"/>
              <a:ext cx="890371" cy="198805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CA6C5FB-B526-4639-A939-40AE98937302}"/>
              </a:ext>
            </a:extLst>
          </p:cNvPr>
          <p:cNvSpPr txBox="1"/>
          <p:nvPr/>
        </p:nvSpPr>
        <p:spPr>
          <a:xfrm>
            <a:off x="874208" y="4549162"/>
            <a:ext cx="1986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feature-login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1B48212-87E1-48B3-B510-35F5D813E34F}"/>
              </a:ext>
            </a:extLst>
          </p:cNvPr>
          <p:cNvGrpSpPr/>
          <p:nvPr/>
        </p:nvGrpSpPr>
        <p:grpSpPr>
          <a:xfrm>
            <a:off x="143772" y="2748349"/>
            <a:ext cx="8176836" cy="914693"/>
            <a:chOff x="298594" y="2540669"/>
            <a:chExt cx="7369750" cy="87413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4E1A94-8256-41F1-AEAD-06B4D06BCC5D}"/>
                </a:ext>
              </a:extLst>
            </p:cNvPr>
            <p:cNvSpPr txBox="1"/>
            <p:nvPr/>
          </p:nvSpPr>
          <p:spPr>
            <a:xfrm>
              <a:off x="298594" y="2540669"/>
              <a:ext cx="1015103" cy="441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+mn-ea"/>
                </a:rPr>
                <a:t>master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E11E56-0B19-4CBF-9DEE-1119FCCAAA9B}"/>
                </a:ext>
              </a:extLst>
            </p:cNvPr>
            <p:cNvSpPr/>
            <p:nvPr/>
          </p:nvSpPr>
          <p:spPr>
            <a:xfrm>
              <a:off x="1016012" y="3212307"/>
              <a:ext cx="6652332" cy="202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A1551-C8D4-441F-96F2-B3DF54DC6130}"/>
              </a:ext>
            </a:extLst>
          </p:cNvPr>
          <p:cNvSpPr/>
          <p:nvPr/>
        </p:nvSpPr>
        <p:spPr>
          <a:xfrm>
            <a:off x="2972572" y="4712527"/>
            <a:ext cx="5314904" cy="1775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0D93727-B298-4A8A-9B8B-74AD6125AD83}"/>
              </a:ext>
            </a:extLst>
          </p:cNvPr>
          <p:cNvCxnSpPr>
            <a:cxnSpLocks/>
          </p:cNvCxnSpPr>
          <p:nvPr/>
        </p:nvCxnSpPr>
        <p:spPr>
          <a:xfrm>
            <a:off x="2664254" y="3765857"/>
            <a:ext cx="301719" cy="783907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C3AA5B2-25BF-4084-98EE-76FDEE40FEA2}"/>
              </a:ext>
            </a:extLst>
          </p:cNvPr>
          <p:cNvCxnSpPr>
            <a:cxnSpLocks/>
          </p:cNvCxnSpPr>
          <p:nvPr/>
        </p:nvCxnSpPr>
        <p:spPr>
          <a:xfrm flipV="1">
            <a:off x="4087501" y="2680539"/>
            <a:ext cx="359986" cy="818464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F515FB0-FA28-4D99-8A03-9E267B16176C}"/>
              </a:ext>
            </a:extLst>
          </p:cNvPr>
          <p:cNvCxnSpPr>
            <a:cxnSpLocks/>
          </p:cNvCxnSpPr>
          <p:nvPr/>
        </p:nvCxnSpPr>
        <p:spPr>
          <a:xfrm>
            <a:off x="5400370" y="2565029"/>
            <a:ext cx="373161" cy="876209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898249-56B9-4C38-98D6-6A2E1D403B99}"/>
              </a:ext>
            </a:extLst>
          </p:cNvPr>
          <p:cNvSpPr txBox="1"/>
          <p:nvPr/>
        </p:nvSpPr>
        <p:spPr>
          <a:xfrm>
            <a:off x="5518249" y="2595654"/>
            <a:ext cx="1120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merge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E515FF3-9C4A-4398-B860-BA5CBEDF9FA1}"/>
              </a:ext>
            </a:extLst>
          </p:cNvPr>
          <p:cNvGrpSpPr/>
          <p:nvPr/>
        </p:nvGrpSpPr>
        <p:grpSpPr>
          <a:xfrm>
            <a:off x="6113935" y="3627069"/>
            <a:ext cx="1443306" cy="1093186"/>
            <a:chOff x="7229452" y="3488028"/>
            <a:chExt cx="1443306" cy="1021471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9E6FA0D-E168-453E-B097-8421DBE06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9452" y="3488028"/>
              <a:ext cx="982244" cy="1021471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EF1349-265E-4A58-B8AE-5BFE273A167B}"/>
                </a:ext>
              </a:extLst>
            </p:cNvPr>
            <p:cNvSpPr txBox="1"/>
            <p:nvPr/>
          </p:nvSpPr>
          <p:spPr>
            <a:xfrm>
              <a:off x="7551810" y="4007774"/>
              <a:ext cx="11209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  <a:latin typeface="+mn-ea"/>
                </a:rPr>
                <a:t>merge</a:t>
              </a:r>
              <a:endParaRPr lang="ko-KR" altLang="en-US" sz="24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3806A11E-18BF-4E9C-8843-E8C565F30F26}"/>
              </a:ext>
            </a:extLst>
          </p:cNvPr>
          <p:cNvSpPr/>
          <p:nvPr/>
        </p:nvSpPr>
        <p:spPr>
          <a:xfrm>
            <a:off x="727708" y="3238662"/>
            <a:ext cx="681448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D8787A-4EE5-42D0-A8C1-A0A076CEF00D}"/>
              </a:ext>
            </a:extLst>
          </p:cNvPr>
          <p:cNvSpPr/>
          <p:nvPr/>
        </p:nvSpPr>
        <p:spPr>
          <a:xfrm>
            <a:off x="1943801" y="3214537"/>
            <a:ext cx="681448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6FDDFDF-B7CC-44C7-BDEB-56A5F1C60365}"/>
              </a:ext>
            </a:extLst>
          </p:cNvPr>
          <p:cNvSpPr/>
          <p:nvPr/>
        </p:nvSpPr>
        <p:spPr>
          <a:xfrm>
            <a:off x="2880982" y="4477279"/>
            <a:ext cx="681448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C3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A0F7181-0AF5-4600-ACDF-17422173BB3C}"/>
              </a:ext>
            </a:extLst>
          </p:cNvPr>
          <p:cNvSpPr/>
          <p:nvPr/>
        </p:nvSpPr>
        <p:spPr>
          <a:xfrm>
            <a:off x="3225815" y="3190270"/>
            <a:ext cx="681448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C4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098B303-E0D7-41C4-A3E1-0596378B3F1A}"/>
              </a:ext>
            </a:extLst>
          </p:cNvPr>
          <p:cNvSpPr/>
          <p:nvPr/>
        </p:nvSpPr>
        <p:spPr>
          <a:xfrm>
            <a:off x="4413730" y="1988840"/>
            <a:ext cx="681448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C5</a:t>
            </a:r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868568-0DB9-4A8C-BE1E-C84773F37140}"/>
              </a:ext>
            </a:extLst>
          </p:cNvPr>
          <p:cNvSpPr/>
          <p:nvPr/>
        </p:nvSpPr>
        <p:spPr>
          <a:xfrm>
            <a:off x="5773211" y="3303561"/>
            <a:ext cx="681448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C6</a:t>
            </a:r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93B9728-D872-45C1-9DB7-04027F386AAB}"/>
              </a:ext>
            </a:extLst>
          </p:cNvPr>
          <p:cNvSpPr/>
          <p:nvPr/>
        </p:nvSpPr>
        <p:spPr>
          <a:xfrm>
            <a:off x="7216517" y="3057319"/>
            <a:ext cx="681448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3FA246-B1AA-4950-9153-CC00CBE3F1BB}"/>
              </a:ext>
            </a:extLst>
          </p:cNvPr>
          <p:cNvSpPr txBox="1"/>
          <p:nvPr/>
        </p:nvSpPr>
        <p:spPr>
          <a:xfrm>
            <a:off x="7780383" y="2707333"/>
            <a:ext cx="974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  <a:latin typeface="+mn-ea"/>
              </a:rPr>
              <a:t>merge </a:t>
            </a:r>
          </a:p>
          <a:p>
            <a:r>
              <a:rPr lang="en-US" altLang="ko-KR" dirty="0">
                <a:solidFill>
                  <a:srgbClr val="0066FF"/>
                </a:solidFill>
                <a:latin typeface="+mn-ea"/>
              </a:rPr>
              <a:t>commit</a:t>
            </a:r>
            <a:endParaRPr lang="ko-KR" altLang="en-US" dirty="0">
              <a:solidFill>
                <a:srgbClr val="0066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0119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C542C5-5F83-A146-92E5-E52BFD9AF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870" y="1575638"/>
            <a:ext cx="4749800" cy="3683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3F5A8B-DC77-6946-AC04-F198A283E0BE}"/>
              </a:ext>
            </a:extLst>
          </p:cNvPr>
          <p:cNvSpPr/>
          <p:nvPr/>
        </p:nvSpPr>
        <p:spPr>
          <a:xfrm>
            <a:off x="5220072" y="4869160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53E3851-FA27-CF48-AD0D-C294441F6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254" y="3212976"/>
            <a:ext cx="3888432" cy="864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+mn-ea"/>
                <a:ea typeface="+mn-ea"/>
              </a:rPr>
              <a:t>Default </a:t>
            </a:r>
            <a:r>
              <a:rPr lang="ko-KR" altLang="en-US" sz="1800" dirty="0">
                <a:solidFill>
                  <a:srgbClr val="FF0000"/>
                </a:solidFill>
                <a:latin typeface="+mn-ea"/>
                <a:ea typeface="+mn-ea"/>
              </a:rPr>
              <a:t>로 지정된 컴포넌트 유지</a:t>
            </a:r>
          </a:p>
        </p:txBody>
      </p:sp>
    </p:spTree>
    <p:extLst>
      <p:ext uri="{BB962C8B-B14F-4D97-AF65-F5344CB8AC3E}">
        <p14:creationId xmlns:p14="http://schemas.microsoft.com/office/powerpoint/2010/main" val="56397842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565984" y="1320299"/>
            <a:ext cx="8254487" cy="482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vi LoginService.java</a:t>
            </a:r>
            <a:endParaRPr lang="en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내용 변경 후 저장하고 종료하기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(:</a:t>
            </a:r>
            <a:r>
              <a:rPr lang="en-US" altLang="ko-KR" sz="2800" dirty="0" err="1">
                <a:solidFill>
                  <a:schemeClr val="tx1"/>
                </a:solidFill>
                <a:latin typeface="+mn-ea"/>
              </a:rPr>
              <a:t>wq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add LoginService.java</a:t>
            </a:r>
            <a:endParaRPr kumimoji="1"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commit -m “Commit 3 on feature-login  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    branch”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549326-2231-4329-8944-C50511185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492896"/>
            <a:ext cx="4104456" cy="1420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215903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5A03C3-27E0-4D7C-8161-5C2A24F01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95" y="1916066"/>
            <a:ext cx="8721724" cy="39964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C5E49F8-AB78-47C4-9388-ED320C6A680C}"/>
              </a:ext>
            </a:extLst>
          </p:cNvPr>
          <p:cNvSpPr/>
          <p:nvPr/>
        </p:nvSpPr>
        <p:spPr>
          <a:xfrm>
            <a:off x="239621" y="980184"/>
            <a:ext cx="7776864" cy="4932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log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062723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392021" y="962837"/>
            <a:ext cx="7776864" cy="4932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+mn-ea"/>
              </a:rPr>
              <a:t>ls -la</a:t>
            </a: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1A73AE-8750-4DA5-A1BA-232B464C2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94" y="2004177"/>
            <a:ext cx="8269811" cy="15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4400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56" y="-12296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E68DEF-F134-4AB8-A0CB-D5948F42F000}"/>
              </a:ext>
            </a:extLst>
          </p:cNvPr>
          <p:cNvSpPr/>
          <p:nvPr/>
        </p:nvSpPr>
        <p:spPr>
          <a:xfrm>
            <a:off x="3423485" y="2164570"/>
            <a:ext cx="2376264" cy="854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Commit 2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2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91A27D3-4B37-4CB4-9138-A7E44D5C16E6}"/>
              </a:ext>
            </a:extLst>
          </p:cNvPr>
          <p:cNvCxnSpPr>
            <a:cxnSpLocks/>
          </p:cNvCxnSpPr>
          <p:nvPr/>
        </p:nvCxnSpPr>
        <p:spPr>
          <a:xfrm flipH="1">
            <a:off x="4641092" y="1552877"/>
            <a:ext cx="1" cy="60559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8CDC7B-158B-47AE-85CF-886CA6C98E7C}"/>
              </a:ext>
            </a:extLst>
          </p:cNvPr>
          <p:cNvSpPr/>
          <p:nvPr/>
        </p:nvSpPr>
        <p:spPr>
          <a:xfrm>
            <a:off x="3423485" y="926515"/>
            <a:ext cx="2376264" cy="8540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master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614003-2D5F-40C4-B796-4870FCBBB90A}"/>
              </a:ext>
            </a:extLst>
          </p:cNvPr>
          <p:cNvSpPr/>
          <p:nvPr/>
        </p:nvSpPr>
        <p:spPr>
          <a:xfrm>
            <a:off x="327141" y="2164570"/>
            <a:ext cx="2376264" cy="854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Commit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940EBC-2419-4C59-AA2B-3502C27DEE11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2703405" y="2591614"/>
            <a:ext cx="70902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C12182-73D1-4BE4-8AE8-9596633759AC}"/>
              </a:ext>
            </a:extLst>
          </p:cNvPr>
          <p:cNvGrpSpPr/>
          <p:nvPr/>
        </p:nvGrpSpPr>
        <p:grpSpPr>
          <a:xfrm>
            <a:off x="5790916" y="2164570"/>
            <a:ext cx="3105177" cy="854088"/>
            <a:chOff x="5790916" y="2164570"/>
            <a:chExt cx="3105177" cy="85408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C6AE8F5-DFA8-4F59-82DF-182D720D7EFE}"/>
                </a:ext>
              </a:extLst>
            </p:cNvPr>
            <p:cNvSpPr/>
            <p:nvPr/>
          </p:nvSpPr>
          <p:spPr>
            <a:xfrm>
              <a:off x="6519829" y="2164570"/>
              <a:ext cx="2376264" cy="8540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+mn-ea"/>
                </a:rPr>
                <a:t>Commit 3</a:t>
              </a: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LoginService.java</a:t>
              </a:r>
              <a:endParaRPr lang="ko-KR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000B83F-2304-4F8A-BF38-B5096FA562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0916" y="2574681"/>
              <a:ext cx="709024" cy="0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28490E-D073-43EE-8BFF-F1BE650E8DD9}"/>
              </a:ext>
            </a:extLst>
          </p:cNvPr>
          <p:cNvGrpSpPr/>
          <p:nvPr/>
        </p:nvGrpSpPr>
        <p:grpSpPr>
          <a:xfrm>
            <a:off x="3452960" y="3030135"/>
            <a:ext cx="2376264" cy="2444572"/>
            <a:chOff x="3452960" y="3030135"/>
            <a:chExt cx="2376264" cy="2444572"/>
          </a:xfrm>
        </p:grpSpPr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9E13B615-9DB3-4B9A-9218-A3BEBB5445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09654" y="3030135"/>
              <a:ext cx="11056" cy="387458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438EBFB-B460-4D13-906E-47609301E1A0}"/>
                </a:ext>
              </a:extLst>
            </p:cNvPr>
            <p:cNvSpPr/>
            <p:nvPr/>
          </p:nvSpPr>
          <p:spPr>
            <a:xfrm>
              <a:off x="3452960" y="3398333"/>
              <a:ext cx="2376264" cy="8540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+mn-ea"/>
                </a:rPr>
                <a:t>feature-login</a:t>
              </a:r>
              <a:endParaRPr lang="ko-KR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4D338DB-500C-4D8A-8362-EA2B002AE7D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641091" y="4222664"/>
              <a:ext cx="1" cy="60559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C01754F-21E7-4618-A3A9-4E4DB376C838}"/>
                </a:ext>
              </a:extLst>
            </p:cNvPr>
            <p:cNvSpPr/>
            <p:nvPr/>
          </p:nvSpPr>
          <p:spPr>
            <a:xfrm>
              <a:off x="3452960" y="4620619"/>
              <a:ext cx="2376264" cy="854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+mn-ea"/>
                </a:rPr>
                <a:t>HEAD</a:t>
              </a:r>
              <a:endParaRPr lang="ko-KR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1B6956-0F27-4EA9-919D-345AA3390DCA}"/>
              </a:ext>
            </a:extLst>
          </p:cNvPr>
          <p:cNvGrpSpPr/>
          <p:nvPr/>
        </p:nvGrpSpPr>
        <p:grpSpPr>
          <a:xfrm>
            <a:off x="6519829" y="3030135"/>
            <a:ext cx="2376264" cy="2444572"/>
            <a:chOff x="3452960" y="3030135"/>
            <a:chExt cx="2376264" cy="2444572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BAA134C-14E8-4A45-B324-77F0F21FF5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09654" y="3030135"/>
              <a:ext cx="11056" cy="387458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BBED06C-EDAE-4D10-B960-544A2B027CD5}"/>
                </a:ext>
              </a:extLst>
            </p:cNvPr>
            <p:cNvSpPr/>
            <p:nvPr/>
          </p:nvSpPr>
          <p:spPr>
            <a:xfrm>
              <a:off x="3452960" y="3398333"/>
              <a:ext cx="2376264" cy="8540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+mn-ea"/>
                </a:rPr>
                <a:t>feature-login</a:t>
              </a:r>
              <a:endParaRPr lang="ko-KR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AD8DB21-6BC4-44F0-8892-F04C4425E91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641091" y="4222664"/>
              <a:ext cx="1" cy="60559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41366D6-CEC3-42FD-854E-7D32AA3F724A}"/>
                </a:ext>
              </a:extLst>
            </p:cNvPr>
            <p:cNvSpPr/>
            <p:nvPr/>
          </p:nvSpPr>
          <p:spPr>
            <a:xfrm>
              <a:off x="3452960" y="4620619"/>
              <a:ext cx="2376264" cy="854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+mn-ea"/>
                </a:rPr>
                <a:t>HEAD</a:t>
              </a:r>
              <a:endParaRPr lang="ko-KR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62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브랜치로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이동하기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392021" y="1210046"/>
            <a:ext cx="7776864" cy="2196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checkout </a:t>
            </a:r>
            <a:r>
              <a:rPr lang="en-US" altLang="ko-KR" sz="2800" u="sng" dirty="0">
                <a:solidFill>
                  <a:srgbClr val="0066FF"/>
                </a:solidFill>
                <a:latin typeface="+mn-ea"/>
              </a:rPr>
              <a:t>master</a:t>
            </a:r>
            <a:endParaRPr lang="en" altLang="ko-KR" sz="2800" u="sng" dirty="0">
              <a:solidFill>
                <a:srgbClr val="0066FF"/>
              </a:solidFill>
              <a:latin typeface="+mn-ea"/>
            </a:endParaRPr>
          </a:p>
          <a:p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git branch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DD8097-88F0-4ED0-BADB-79854538B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284984"/>
            <a:ext cx="7734597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5135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브랜치로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이동하기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392021" y="962837"/>
            <a:ext cx="7776864" cy="4932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log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712655-49DC-4099-9DBD-2CCF96F30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3" y="1916832"/>
            <a:ext cx="8651633" cy="283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3720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브랜치로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이동하기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392021" y="1196974"/>
            <a:ext cx="7776864" cy="4932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ls -la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feature-login </a:t>
            </a:r>
            <a:r>
              <a:rPr lang="ko-KR" altLang="en-US" sz="2800" dirty="0" err="1">
                <a:solidFill>
                  <a:srgbClr val="0066FF"/>
                </a:solidFill>
                <a:latin typeface="+mn-ea"/>
              </a:rPr>
              <a:t>브랜치에서</a:t>
            </a:r>
            <a:r>
              <a:rPr lang="ko-KR" altLang="en-US" sz="2800" dirty="0">
                <a:solidFill>
                  <a:srgbClr val="0066FF"/>
                </a:solidFill>
                <a:latin typeface="+mn-ea"/>
              </a:rPr>
              <a:t> 생성한</a:t>
            </a: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                          LoginService.java </a:t>
            </a:r>
            <a:r>
              <a:rPr lang="ko-KR" altLang="en-US" sz="2800" dirty="0">
                <a:solidFill>
                  <a:srgbClr val="0066FF"/>
                </a:solidFill>
                <a:latin typeface="+mn-ea"/>
              </a:rPr>
              <a:t>파일은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?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114A86-2864-4035-B1E3-035EA05BC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37" r="5823"/>
          <a:stretch/>
        </p:blipFill>
        <p:spPr>
          <a:xfrm>
            <a:off x="546253" y="2051800"/>
            <a:ext cx="8051493" cy="14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9402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이동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(checkout)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8F1D94-5576-463F-822F-15DA17696E02}"/>
              </a:ext>
            </a:extLst>
          </p:cNvPr>
          <p:cNvSpPr/>
          <p:nvPr/>
        </p:nvSpPr>
        <p:spPr>
          <a:xfrm>
            <a:off x="501790" y="1432834"/>
            <a:ext cx="8352927" cy="168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HEAD </a:t>
            </a:r>
            <a:r>
              <a:rPr lang="ko-KR" altLang="en-US" sz="2400" dirty="0" err="1">
                <a:latin typeface="+mn-ea"/>
              </a:rPr>
              <a:t>가르키는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 err="1">
                <a:latin typeface="+mn-ea"/>
              </a:rPr>
              <a:t>브랜치의</a:t>
            </a:r>
            <a:r>
              <a:rPr lang="ko-KR" altLang="en-US" sz="2400" dirty="0">
                <a:latin typeface="+mn-ea"/>
              </a:rPr>
              <a:t> 마지막 </a:t>
            </a:r>
            <a:r>
              <a:rPr lang="ko-KR" altLang="en-US" sz="2400" dirty="0" err="1">
                <a:latin typeface="+mn-ea"/>
              </a:rPr>
              <a:t>커밋이</a:t>
            </a:r>
            <a:r>
              <a:rPr lang="ko-KR" altLang="en-US" sz="2400" dirty="0">
                <a:latin typeface="+mn-ea"/>
              </a:rPr>
              <a:t> 최신이 되고</a:t>
            </a:r>
            <a:r>
              <a:rPr lang="en-US" altLang="ko-KR" sz="2400" dirty="0">
                <a:latin typeface="+mn-ea"/>
              </a:rPr>
              <a:t>,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최신 </a:t>
            </a:r>
            <a:r>
              <a:rPr lang="ko-KR" altLang="en-US" sz="2400" dirty="0" err="1">
                <a:latin typeface="+mn-ea"/>
              </a:rPr>
              <a:t>커밋의</a:t>
            </a:r>
            <a:r>
              <a:rPr lang="ko-KR" altLang="en-US" sz="2400" dirty="0">
                <a:latin typeface="+mn-ea"/>
              </a:rPr>
              <a:t> 작업 내용과 동일하게 작업 디렉토리의 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    </a:t>
            </a:r>
            <a:r>
              <a:rPr lang="ko-KR" altLang="en-US" sz="2400" dirty="0">
                <a:latin typeface="+mn-ea"/>
              </a:rPr>
              <a:t>파일이 변경된다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681298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56" y="217647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E68DEF-F134-4AB8-A0CB-D5948F42F000}"/>
              </a:ext>
            </a:extLst>
          </p:cNvPr>
          <p:cNvSpPr/>
          <p:nvPr/>
        </p:nvSpPr>
        <p:spPr>
          <a:xfrm>
            <a:off x="3383868" y="2866855"/>
            <a:ext cx="2376264" cy="854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Commit 2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2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91A27D3-4B37-4CB4-9138-A7E44D5C16E6}"/>
              </a:ext>
            </a:extLst>
          </p:cNvPr>
          <p:cNvCxnSpPr>
            <a:cxnSpLocks/>
          </p:cNvCxnSpPr>
          <p:nvPr/>
        </p:nvCxnSpPr>
        <p:spPr>
          <a:xfrm flipH="1">
            <a:off x="4601475" y="2255162"/>
            <a:ext cx="1" cy="60559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8CDC7B-158B-47AE-85CF-886CA6C98E7C}"/>
              </a:ext>
            </a:extLst>
          </p:cNvPr>
          <p:cNvSpPr/>
          <p:nvPr/>
        </p:nvSpPr>
        <p:spPr>
          <a:xfrm>
            <a:off x="3383868" y="1628800"/>
            <a:ext cx="2376264" cy="8540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master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614003-2D5F-40C4-B796-4870FCBBB90A}"/>
              </a:ext>
            </a:extLst>
          </p:cNvPr>
          <p:cNvSpPr/>
          <p:nvPr/>
        </p:nvSpPr>
        <p:spPr>
          <a:xfrm>
            <a:off x="287524" y="2866855"/>
            <a:ext cx="2376264" cy="854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Commit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940EBC-2419-4C59-AA2B-3502C27DEE11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2663788" y="3293899"/>
            <a:ext cx="70902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C12182-73D1-4BE4-8AE8-9596633759AC}"/>
              </a:ext>
            </a:extLst>
          </p:cNvPr>
          <p:cNvGrpSpPr/>
          <p:nvPr/>
        </p:nvGrpSpPr>
        <p:grpSpPr>
          <a:xfrm>
            <a:off x="5751299" y="2866855"/>
            <a:ext cx="3105177" cy="854088"/>
            <a:chOff x="5790916" y="2164570"/>
            <a:chExt cx="3105177" cy="85408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C6AE8F5-DFA8-4F59-82DF-182D720D7EFE}"/>
                </a:ext>
              </a:extLst>
            </p:cNvPr>
            <p:cNvSpPr/>
            <p:nvPr/>
          </p:nvSpPr>
          <p:spPr>
            <a:xfrm>
              <a:off x="6519829" y="2164570"/>
              <a:ext cx="2376264" cy="8540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+mn-ea"/>
                </a:rPr>
                <a:t>Commit 3</a:t>
              </a: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LoginService.java</a:t>
              </a:r>
              <a:endParaRPr lang="ko-KR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000B83F-2304-4F8A-BF38-B5096FA562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0916" y="2574681"/>
              <a:ext cx="709024" cy="0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BAA134C-14E8-4A45-B324-77F0F21FF5DB}"/>
              </a:ext>
            </a:extLst>
          </p:cNvPr>
          <p:cNvCxnSpPr>
            <a:cxnSpLocks/>
          </p:cNvCxnSpPr>
          <p:nvPr/>
        </p:nvCxnSpPr>
        <p:spPr>
          <a:xfrm flipH="1" flipV="1">
            <a:off x="7636906" y="3732420"/>
            <a:ext cx="11056" cy="38745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BED06C-EDAE-4D10-B960-544A2B027CD5}"/>
              </a:ext>
            </a:extLst>
          </p:cNvPr>
          <p:cNvSpPr/>
          <p:nvPr/>
        </p:nvSpPr>
        <p:spPr>
          <a:xfrm>
            <a:off x="6480212" y="4100618"/>
            <a:ext cx="2376264" cy="8540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feature-login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11F7ADE-6B1B-400B-9C76-BF5D6B756F95}"/>
              </a:ext>
            </a:extLst>
          </p:cNvPr>
          <p:cNvGrpSpPr/>
          <p:nvPr/>
        </p:nvGrpSpPr>
        <p:grpSpPr>
          <a:xfrm>
            <a:off x="6480212" y="4924949"/>
            <a:ext cx="2376264" cy="1252043"/>
            <a:chOff x="6519829" y="4222664"/>
            <a:chExt cx="2376264" cy="1252043"/>
          </a:xfrm>
        </p:grpSpPr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AD8DB21-6BC4-44F0-8892-F04C4425E91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707960" y="4222664"/>
              <a:ext cx="1" cy="60559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41366D6-CEC3-42FD-854E-7D32AA3F724A}"/>
                </a:ext>
              </a:extLst>
            </p:cNvPr>
            <p:cNvSpPr/>
            <p:nvPr/>
          </p:nvSpPr>
          <p:spPr>
            <a:xfrm>
              <a:off x="6519829" y="4620619"/>
              <a:ext cx="2376264" cy="854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+mn-ea"/>
                </a:rPr>
                <a:t>HEAD</a:t>
              </a:r>
              <a:endParaRPr lang="ko-KR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AF4D09B-4D18-4A54-8F09-FA9556FD7D6D}"/>
              </a:ext>
            </a:extLst>
          </p:cNvPr>
          <p:cNvGrpSpPr/>
          <p:nvPr/>
        </p:nvGrpSpPr>
        <p:grpSpPr>
          <a:xfrm>
            <a:off x="3372812" y="346575"/>
            <a:ext cx="2376264" cy="1276131"/>
            <a:chOff x="3372812" y="116632"/>
            <a:chExt cx="2376264" cy="1276131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C2270A78-0F65-4E01-AE17-36CFAED1E25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601475" y="787164"/>
              <a:ext cx="1" cy="60559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A9F749-A009-4758-861C-54A3A4DB5C80}"/>
                </a:ext>
              </a:extLst>
            </p:cNvPr>
            <p:cNvSpPr/>
            <p:nvPr/>
          </p:nvSpPr>
          <p:spPr>
            <a:xfrm>
              <a:off x="3372812" y="116632"/>
              <a:ext cx="2376264" cy="8540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+mn-ea"/>
                </a:rPr>
                <a:t>HEAD</a:t>
              </a:r>
              <a:endParaRPr lang="ko-KR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04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516764" y="1898572"/>
            <a:ext cx="8110471" cy="482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vi MainService.java</a:t>
            </a:r>
            <a:endParaRPr lang="en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내용 변경 후 저장하고 종료하기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(:</a:t>
            </a:r>
            <a:r>
              <a:rPr lang="en-US" altLang="ko-KR" sz="2800" dirty="0" err="1">
                <a:solidFill>
                  <a:schemeClr val="tx1"/>
                </a:solidFill>
                <a:latin typeface="+mn-ea"/>
              </a:rPr>
              <a:t>wq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add MainService.java</a:t>
            </a:r>
            <a:endParaRPr kumimoji="1"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commit -m “Commit 4 on master branch”   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11BB0A-8FC7-4639-8B53-AF66FB9B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708920"/>
            <a:ext cx="4536504" cy="18171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9446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690D75-E667-B545-A420-C1D16A735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87500"/>
            <a:ext cx="4749800" cy="3683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97222D4-C5BD-D942-92AA-9AC3C57A4C07}"/>
              </a:ext>
            </a:extLst>
          </p:cNvPr>
          <p:cNvSpPr/>
          <p:nvPr/>
        </p:nvSpPr>
        <p:spPr>
          <a:xfrm>
            <a:off x="5220072" y="4869160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90A48EA-1238-8E4E-BBF3-E63A0DB6391E}"/>
              </a:ext>
            </a:extLst>
          </p:cNvPr>
          <p:cNvSpPr txBox="1">
            <a:spLocks/>
          </p:cNvSpPr>
          <p:nvPr/>
        </p:nvSpPr>
        <p:spPr>
          <a:xfrm>
            <a:off x="2324194" y="4167891"/>
            <a:ext cx="3471942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1pPr>
            <a:lvl2pPr marL="363538" indent="-269875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ͦ"/>
              <a:defRPr sz="24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2pPr>
            <a:lvl3pPr marL="446088" indent="-825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1800" dirty="0">
                <a:solidFill>
                  <a:srgbClr val="FF0000"/>
                </a:solidFill>
                <a:latin typeface="+mn-ea"/>
                <a:ea typeface="+mn-ea"/>
              </a:rPr>
              <a:t>원하지 않으면 아래 옵션 체크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E16574B-DB01-1044-B0A2-987F25CCC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954" y="3429000"/>
            <a:ext cx="3199470" cy="864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>
                <a:solidFill>
                  <a:srgbClr val="FF0000"/>
                </a:solidFill>
                <a:latin typeface="+mn-ea"/>
                <a:ea typeface="+mn-ea"/>
              </a:rPr>
              <a:t>시작 메뉴에 폴더 생성</a:t>
            </a:r>
          </a:p>
        </p:txBody>
      </p:sp>
    </p:spTree>
    <p:extLst>
      <p:ext uri="{BB962C8B-B14F-4D97-AF65-F5344CB8AC3E}">
        <p14:creationId xmlns:p14="http://schemas.microsoft.com/office/powerpoint/2010/main" val="64223734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392021" y="962837"/>
            <a:ext cx="7776864" cy="4932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log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DCA6A7-C8BB-49DD-9B30-11861F304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37" y="1916832"/>
            <a:ext cx="8314660" cy="417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4035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96" y="1216844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E68DEF-F134-4AB8-A0CB-D5948F42F000}"/>
              </a:ext>
            </a:extLst>
          </p:cNvPr>
          <p:cNvSpPr/>
          <p:nvPr/>
        </p:nvSpPr>
        <p:spPr>
          <a:xfrm>
            <a:off x="3336808" y="3866052"/>
            <a:ext cx="2376264" cy="854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Commit 2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614003-2D5F-40C4-B796-4870FCBBB90A}"/>
              </a:ext>
            </a:extLst>
          </p:cNvPr>
          <p:cNvSpPr/>
          <p:nvPr/>
        </p:nvSpPr>
        <p:spPr>
          <a:xfrm>
            <a:off x="240464" y="3866052"/>
            <a:ext cx="2376264" cy="854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Commit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5940EBC-2419-4C59-AA2B-3502C27DEE11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2616728" y="4293096"/>
            <a:ext cx="70902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D7DB1F-E64C-4E01-BC13-0DE13B669FF1}"/>
              </a:ext>
            </a:extLst>
          </p:cNvPr>
          <p:cNvGrpSpPr/>
          <p:nvPr/>
        </p:nvGrpSpPr>
        <p:grpSpPr>
          <a:xfrm>
            <a:off x="5724128" y="4293096"/>
            <a:ext cx="3077802" cy="2179951"/>
            <a:chOff x="5709584" y="3537836"/>
            <a:chExt cx="3077802" cy="217995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6C12182-73D1-4BE4-8AE8-9596633759AC}"/>
                </a:ext>
              </a:extLst>
            </p:cNvPr>
            <p:cNvGrpSpPr/>
            <p:nvPr/>
          </p:nvGrpSpPr>
          <p:grpSpPr>
            <a:xfrm>
              <a:off x="5709584" y="3537836"/>
              <a:ext cx="3077802" cy="946188"/>
              <a:chOff x="5818291" y="2072470"/>
              <a:chExt cx="3077802" cy="94618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C6AE8F5-DFA8-4F59-82DF-182D720D7EFE}"/>
                  </a:ext>
                </a:extLst>
              </p:cNvPr>
              <p:cNvSpPr/>
              <p:nvPr/>
            </p:nvSpPr>
            <p:spPr>
              <a:xfrm>
                <a:off x="6519829" y="2164570"/>
                <a:ext cx="2376264" cy="8540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  <a:latin typeface="+mn-ea"/>
                  </a:rPr>
                  <a:t>Commit 3</a:t>
                </a:r>
              </a:p>
              <a:p>
                <a:pPr algn="ctr"/>
                <a:r>
                  <a:rPr lang="en-US" altLang="ko-KR" sz="16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LoginService.java</a:t>
                </a:r>
                <a:endParaRPr lang="ko-KR" altLang="en-US" sz="24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9000B83F-2304-4F8A-BF38-B5096FA562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18291" y="2072470"/>
                <a:ext cx="681650" cy="502212"/>
              </a:xfrm>
              <a:prstGeom prst="straightConnector1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BAA134C-14E8-4A45-B324-77F0F21FF5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67816" y="4495501"/>
              <a:ext cx="11056" cy="387458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BBED06C-EDAE-4D10-B960-544A2B027CD5}"/>
                </a:ext>
              </a:extLst>
            </p:cNvPr>
            <p:cNvSpPr/>
            <p:nvPr/>
          </p:nvSpPr>
          <p:spPr>
            <a:xfrm>
              <a:off x="6411122" y="4863699"/>
              <a:ext cx="2376264" cy="8540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+mn-ea"/>
                </a:rPr>
                <a:t>feature-login</a:t>
              </a:r>
              <a:endParaRPr lang="ko-KR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268BF4-41AB-4A50-A2FE-C77A147D9346}"/>
              </a:ext>
            </a:extLst>
          </p:cNvPr>
          <p:cNvGrpSpPr/>
          <p:nvPr/>
        </p:nvGrpSpPr>
        <p:grpSpPr>
          <a:xfrm>
            <a:off x="3325752" y="1345772"/>
            <a:ext cx="2387320" cy="2514186"/>
            <a:chOff x="3372812" y="346575"/>
            <a:chExt cx="2387320" cy="2514186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91A27D3-4B37-4CB4-9138-A7E44D5C1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1475" y="2255162"/>
              <a:ext cx="1" cy="60559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88CDC7B-158B-47AE-85CF-886CA6C98E7C}"/>
                </a:ext>
              </a:extLst>
            </p:cNvPr>
            <p:cNvSpPr/>
            <p:nvPr/>
          </p:nvSpPr>
          <p:spPr>
            <a:xfrm>
              <a:off x="3383868" y="1628800"/>
              <a:ext cx="2376264" cy="8540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+mn-ea"/>
                </a:rPr>
                <a:t>master</a:t>
              </a:r>
              <a:endParaRPr lang="ko-KR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AF4D09B-4D18-4A54-8F09-FA9556FD7D6D}"/>
                </a:ext>
              </a:extLst>
            </p:cNvPr>
            <p:cNvGrpSpPr/>
            <p:nvPr/>
          </p:nvGrpSpPr>
          <p:grpSpPr>
            <a:xfrm>
              <a:off x="3372812" y="346575"/>
              <a:ext cx="2376264" cy="1276131"/>
              <a:chOff x="3372812" y="116632"/>
              <a:chExt cx="2376264" cy="1276131"/>
            </a:xfrm>
          </p:grpSpPr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2270A78-0F65-4E01-AE17-36CFAED1E25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601475" y="787164"/>
                <a:ext cx="1" cy="605599"/>
              </a:xfrm>
              <a:prstGeom prst="straightConnector1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CA9F749-A009-4758-861C-54A3A4DB5C80}"/>
                  </a:ext>
                </a:extLst>
              </p:cNvPr>
              <p:cNvSpPr/>
              <p:nvPr/>
            </p:nvSpPr>
            <p:spPr>
              <a:xfrm>
                <a:off x="3372812" y="116632"/>
                <a:ext cx="2376264" cy="85408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  <a:latin typeface="+mn-ea"/>
                  </a:rPr>
                  <a:t>HEAD</a:t>
                </a:r>
                <a:endParaRPr lang="ko-KR" altLang="en-US" sz="24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D070F8-91F6-4CC8-B480-87827F52C6CF}"/>
              </a:ext>
            </a:extLst>
          </p:cNvPr>
          <p:cNvGrpSpPr/>
          <p:nvPr/>
        </p:nvGrpSpPr>
        <p:grpSpPr>
          <a:xfrm>
            <a:off x="5726228" y="2914227"/>
            <a:ext cx="3075702" cy="1190648"/>
            <a:chOff x="5704198" y="2678111"/>
            <a:chExt cx="3075702" cy="119064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37E84BB-2B07-4685-B49B-B9C739C461C8}"/>
                </a:ext>
              </a:extLst>
            </p:cNvPr>
            <p:cNvSpPr/>
            <p:nvPr/>
          </p:nvSpPr>
          <p:spPr>
            <a:xfrm>
              <a:off x="6403636" y="2678111"/>
              <a:ext cx="2376264" cy="8540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+mn-ea"/>
                </a:rPr>
                <a:t>Commit 4</a:t>
              </a: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MainService.java</a:t>
              </a:r>
              <a:endParaRPr lang="ko-KR" altLang="en-US" sz="16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BAE0641-1CD7-4CD4-B44B-EE99AFD930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4198" y="3245969"/>
              <a:ext cx="679549" cy="622790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367B81C-E130-4D59-B18C-1BA99D2EB72C}"/>
              </a:ext>
            </a:extLst>
          </p:cNvPr>
          <p:cNvGrpSpPr/>
          <p:nvPr/>
        </p:nvGrpSpPr>
        <p:grpSpPr>
          <a:xfrm>
            <a:off x="6399756" y="434764"/>
            <a:ext cx="2387320" cy="2479463"/>
            <a:chOff x="3372812" y="381298"/>
            <a:chExt cx="2387320" cy="2479463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CCE8C21-ECBF-4DCC-861C-7B80A97F1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1475" y="2255162"/>
              <a:ext cx="1" cy="60559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30E8962-D0F4-4006-AAE2-D537F4CF7EA0}"/>
                </a:ext>
              </a:extLst>
            </p:cNvPr>
            <p:cNvSpPr/>
            <p:nvPr/>
          </p:nvSpPr>
          <p:spPr>
            <a:xfrm>
              <a:off x="3383868" y="1628800"/>
              <a:ext cx="2376264" cy="8540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+mn-ea"/>
                </a:rPr>
                <a:t>master</a:t>
              </a:r>
              <a:endParaRPr lang="ko-KR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00005B2-515B-4BF1-92F5-2EEEAC6002DD}"/>
                </a:ext>
              </a:extLst>
            </p:cNvPr>
            <p:cNvGrpSpPr/>
            <p:nvPr/>
          </p:nvGrpSpPr>
          <p:grpSpPr>
            <a:xfrm>
              <a:off x="3372812" y="381298"/>
              <a:ext cx="2376264" cy="1241408"/>
              <a:chOff x="3372812" y="151355"/>
              <a:chExt cx="2376264" cy="1241408"/>
            </a:xfrm>
          </p:grpSpPr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55B9B79D-2298-4F41-B4EB-E896E40BC96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601475" y="787164"/>
                <a:ext cx="1" cy="605599"/>
              </a:xfrm>
              <a:prstGeom prst="straightConnector1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F1B730E-00D2-4335-A550-872CD71FD281}"/>
                  </a:ext>
                </a:extLst>
              </p:cNvPr>
              <p:cNvSpPr/>
              <p:nvPr/>
            </p:nvSpPr>
            <p:spPr>
              <a:xfrm>
                <a:off x="3372812" y="151355"/>
                <a:ext cx="2376264" cy="85408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  <a:latin typeface="+mn-ea"/>
                  </a:rPr>
                  <a:t>HEAD</a:t>
                </a:r>
                <a:endParaRPr lang="ko-KR" altLang="en-US" sz="24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702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로그 확인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392021" y="962837"/>
            <a:ext cx="7776864" cy="4932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$</a:t>
            </a:r>
            <a:r>
              <a:rPr lang="ko-KR" altLang="en-US" sz="28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0066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git log --all --graph</a:t>
            </a: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rgbClr val="0066F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rgbClr val="0066F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rgbClr val="0066F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rgbClr val="0066F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rgbClr val="0066F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520AA5-915E-4F4E-9F56-533CB2A61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08" y="1572355"/>
            <a:ext cx="7590747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699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중 이슈가 발생하면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A6C5FB-B526-4639-A939-40AE98937302}"/>
              </a:ext>
            </a:extLst>
          </p:cNvPr>
          <p:cNvSpPr txBox="1"/>
          <p:nvPr/>
        </p:nvSpPr>
        <p:spPr>
          <a:xfrm>
            <a:off x="1993399" y="3937943"/>
            <a:ext cx="1986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feature-login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1B48212-87E1-48B3-B510-35F5D813E34F}"/>
              </a:ext>
            </a:extLst>
          </p:cNvPr>
          <p:cNvGrpSpPr/>
          <p:nvPr/>
        </p:nvGrpSpPr>
        <p:grpSpPr>
          <a:xfrm>
            <a:off x="827584" y="2807263"/>
            <a:ext cx="6755823" cy="621737"/>
            <a:chOff x="912521" y="2768148"/>
            <a:chExt cx="6755823" cy="6217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4E1A94-8256-41F1-AEAD-06B4D06BCC5D}"/>
                </a:ext>
              </a:extLst>
            </p:cNvPr>
            <p:cNvSpPr txBox="1"/>
            <p:nvPr/>
          </p:nvSpPr>
          <p:spPr>
            <a:xfrm>
              <a:off x="912521" y="2768148"/>
              <a:ext cx="11262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+mn-ea"/>
                </a:rPr>
                <a:t>master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E11E56-0B19-4CBF-9DEE-1119FCCAAA9B}"/>
                </a:ext>
              </a:extLst>
            </p:cNvPr>
            <p:cNvSpPr/>
            <p:nvPr/>
          </p:nvSpPr>
          <p:spPr>
            <a:xfrm>
              <a:off x="1016012" y="3212308"/>
              <a:ext cx="6652332" cy="1775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A1551-C8D4-441F-96F2-B3DF54DC6130}"/>
              </a:ext>
            </a:extLst>
          </p:cNvPr>
          <p:cNvSpPr/>
          <p:nvPr/>
        </p:nvSpPr>
        <p:spPr>
          <a:xfrm>
            <a:off x="1993400" y="4412271"/>
            <a:ext cx="5590008" cy="1775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0D93727-B298-4A8A-9B8B-74AD6125AD83}"/>
              </a:ext>
            </a:extLst>
          </p:cNvPr>
          <p:cNvCxnSpPr>
            <a:cxnSpLocks/>
          </p:cNvCxnSpPr>
          <p:nvPr/>
        </p:nvCxnSpPr>
        <p:spPr>
          <a:xfrm>
            <a:off x="1691680" y="3539689"/>
            <a:ext cx="301719" cy="783907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DD0AC4-5392-47B1-AF67-C527B6D9967F}"/>
              </a:ext>
            </a:extLst>
          </p:cNvPr>
          <p:cNvGrpSpPr/>
          <p:nvPr/>
        </p:nvGrpSpPr>
        <p:grpSpPr>
          <a:xfrm>
            <a:off x="2806851" y="1764870"/>
            <a:ext cx="3534385" cy="1486553"/>
            <a:chOff x="2806851" y="1764870"/>
            <a:chExt cx="3534385" cy="148655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D3F838E-2350-40A5-BCDA-DFC81B0B4FBF}"/>
                </a:ext>
              </a:extLst>
            </p:cNvPr>
            <p:cNvGrpSpPr/>
            <p:nvPr/>
          </p:nvGrpSpPr>
          <p:grpSpPr>
            <a:xfrm>
              <a:off x="3056864" y="1764870"/>
              <a:ext cx="3284372" cy="621038"/>
              <a:chOff x="3130762" y="1543802"/>
              <a:chExt cx="3697162" cy="62103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77D15-BE8D-4884-94C3-605804FDEC0E}"/>
                  </a:ext>
                </a:extLst>
              </p:cNvPr>
              <p:cNvSpPr txBox="1"/>
              <p:nvPr/>
            </p:nvSpPr>
            <p:spPr>
              <a:xfrm>
                <a:off x="3130762" y="1543802"/>
                <a:ext cx="9783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+mn-ea"/>
                  </a:rPr>
                  <a:t>issue</a:t>
                </a:r>
                <a:endParaRPr lang="ko-KR" altLang="en-US" sz="2400" dirty="0">
                  <a:latin typeface="+mn-ea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992809B-4977-49DF-A345-60233AE07AF1}"/>
                  </a:ext>
                </a:extLst>
              </p:cNvPr>
              <p:cNvSpPr/>
              <p:nvPr/>
            </p:nvSpPr>
            <p:spPr>
              <a:xfrm>
                <a:off x="3227524" y="1987263"/>
                <a:ext cx="3600400" cy="17757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DC3AA5B2-25BF-4084-98EE-76FDEE40FE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6851" y="2432959"/>
              <a:ext cx="359986" cy="818464"/>
            </a:xfrm>
            <a:prstGeom prst="straightConnector1">
              <a:avLst/>
            </a:prstGeom>
            <a:ln w="57150">
              <a:solidFill>
                <a:schemeClr val="bg1">
                  <a:lumMod val="8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252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issue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683568" y="1304986"/>
            <a:ext cx="7776864" cy="4932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master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+mn-ea"/>
              </a:rPr>
              <a:t>브랜치에서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새로운 </a:t>
            </a:r>
            <a:r>
              <a:rPr lang="ko-KR" altLang="en-US" sz="2800" dirty="0" err="1">
                <a:solidFill>
                  <a:schemeClr val="tx1"/>
                </a:solidFill>
                <a:latin typeface="+mn-ea"/>
              </a:rPr>
              <a:t>브랜치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생성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branch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250000"/>
              </a:lnSpc>
            </a:pPr>
            <a:r>
              <a:rPr lang="ko-KR" altLang="en-US" sz="2800" dirty="0" err="1">
                <a:solidFill>
                  <a:schemeClr val="tx1"/>
                </a:solidFill>
                <a:latin typeface="+mn-ea"/>
              </a:rPr>
              <a:t>브랜치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생성과 동시에 이동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(checkout)</a:t>
            </a:r>
          </a:p>
          <a:p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checkout –b </a:t>
            </a:r>
            <a:r>
              <a:rPr lang="en-US" altLang="ko-KR" sz="2800" u="sng" dirty="0">
                <a:solidFill>
                  <a:srgbClr val="0066FF"/>
                </a:solidFill>
                <a:latin typeface="+mn-ea"/>
              </a:rPr>
              <a:t>issue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branch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274184-78EA-46E4-BF72-9AFCA4B9A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193" r="67310" b="11660"/>
          <a:stretch/>
        </p:blipFill>
        <p:spPr>
          <a:xfrm>
            <a:off x="1112758" y="2416873"/>
            <a:ext cx="3287051" cy="6933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6EE610-B78C-49D1-92BA-9266D983FB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3"/>
          <a:stretch/>
        </p:blipFill>
        <p:spPr>
          <a:xfrm>
            <a:off x="1112758" y="5231035"/>
            <a:ext cx="3312368" cy="111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3451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E68DEF-F134-4AB8-A0CB-D5948F42F000}"/>
              </a:ext>
            </a:extLst>
          </p:cNvPr>
          <p:cNvSpPr/>
          <p:nvPr/>
        </p:nvSpPr>
        <p:spPr>
          <a:xfrm>
            <a:off x="2547008" y="3968464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2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8CDC7B-158B-47AE-85CF-886CA6C98E7C}"/>
              </a:ext>
            </a:extLst>
          </p:cNvPr>
          <p:cNvSpPr/>
          <p:nvPr/>
        </p:nvSpPr>
        <p:spPr>
          <a:xfrm>
            <a:off x="4863388" y="1889618"/>
            <a:ext cx="1692188" cy="6082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master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614003-2D5F-40C4-B796-4870FCBBB90A}"/>
              </a:ext>
            </a:extLst>
          </p:cNvPr>
          <p:cNvSpPr/>
          <p:nvPr/>
        </p:nvSpPr>
        <p:spPr>
          <a:xfrm>
            <a:off x="230628" y="3990318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1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B564C8-2A83-401B-ABA4-9FBE57B17BD6}"/>
              </a:ext>
            </a:extLst>
          </p:cNvPr>
          <p:cNvSpPr/>
          <p:nvPr/>
        </p:nvSpPr>
        <p:spPr>
          <a:xfrm>
            <a:off x="4928867" y="5736911"/>
            <a:ext cx="1692188" cy="6082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feature-login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6AE8F5-DFA8-4F59-82DF-182D720D7EFE}"/>
              </a:ext>
            </a:extLst>
          </p:cNvPr>
          <p:cNvSpPr/>
          <p:nvPr/>
        </p:nvSpPr>
        <p:spPr>
          <a:xfrm>
            <a:off x="4928867" y="4533635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3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LoginService.java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00B83F-2304-4F8A-BF38-B5096FA5623E}"/>
              </a:ext>
            </a:extLst>
          </p:cNvPr>
          <p:cNvCxnSpPr>
            <a:cxnSpLocks/>
          </p:cNvCxnSpPr>
          <p:nvPr/>
        </p:nvCxnSpPr>
        <p:spPr>
          <a:xfrm flipH="1" flipV="1">
            <a:off x="4261803" y="4430759"/>
            <a:ext cx="614785" cy="46909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5B5E3F2-B9A9-493C-B7DF-0F0D3544B896}"/>
              </a:ext>
            </a:extLst>
          </p:cNvPr>
          <p:cNvCxnSpPr>
            <a:cxnSpLocks/>
          </p:cNvCxnSpPr>
          <p:nvPr/>
        </p:nvCxnSpPr>
        <p:spPr>
          <a:xfrm flipH="1">
            <a:off x="1903890" y="4306933"/>
            <a:ext cx="666998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5B86F9-886A-4E0F-ACAD-3BE5F5643EFE}"/>
              </a:ext>
            </a:extLst>
          </p:cNvPr>
          <p:cNvSpPr/>
          <p:nvPr/>
        </p:nvSpPr>
        <p:spPr>
          <a:xfrm>
            <a:off x="4863388" y="3092893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4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C8AB39B-0589-494D-834A-1DA75BB4F1A6}"/>
              </a:ext>
            </a:extLst>
          </p:cNvPr>
          <p:cNvCxnSpPr>
            <a:cxnSpLocks/>
          </p:cNvCxnSpPr>
          <p:nvPr/>
        </p:nvCxnSpPr>
        <p:spPr>
          <a:xfrm flipH="1">
            <a:off x="4239196" y="3519937"/>
            <a:ext cx="624193" cy="54474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A190FDD-3181-453B-B90D-7AF8979D1531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5709482" y="2497832"/>
            <a:ext cx="0" cy="59506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9BE18AD-E4BF-4A47-B980-AD37F2373036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V="1">
            <a:off x="5774961" y="5141849"/>
            <a:ext cx="0" cy="595062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000EDE-A883-4C83-B354-3207B29E1392}"/>
              </a:ext>
            </a:extLst>
          </p:cNvPr>
          <p:cNvGrpSpPr/>
          <p:nvPr/>
        </p:nvGrpSpPr>
        <p:grpSpPr>
          <a:xfrm>
            <a:off x="7164288" y="692696"/>
            <a:ext cx="1716844" cy="3017538"/>
            <a:chOff x="7164288" y="692696"/>
            <a:chExt cx="1716844" cy="301753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A5FC7A7-19F7-4C23-BB7C-721C8878A4E0}"/>
                </a:ext>
              </a:extLst>
            </p:cNvPr>
            <p:cNvGrpSpPr/>
            <p:nvPr/>
          </p:nvGrpSpPr>
          <p:grpSpPr>
            <a:xfrm>
              <a:off x="7188944" y="1877585"/>
              <a:ext cx="1692188" cy="1203275"/>
              <a:chOff x="7174432" y="1553748"/>
              <a:chExt cx="1692188" cy="120327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77CBE29-2B00-4461-8EC1-1DD2E40A02CF}"/>
                  </a:ext>
                </a:extLst>
              </p:cNvPr>
              <p:cNvSpPr/>
              <p:nvPr/>
            </p:nvSpPr>
            <p:spPr>
              <a:xfrm>
                <a:off x="7174432" y="1553748"/>
                <a:ext cx="1692188" cy="60821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  <a:latin typeface="+mn-ea"/>
                  </a:rPr>
                  <a:t>issue</a:t>
                </a:r>
                <a:endParaRPr lang="ko-KR" altLang="en-US" sz="2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9051C1E6-99F9-45A4-95BF-26C53632D837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>
                <a:off x="8020526" y="2161962"/>
                <a:ext cx="0" cy="595061"/>
              </a:xfrm>
              <a:prstGeom prst="straightConnector1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9D34347-8424-42C2-A37B-3ECD7AE78051}"/>
                </a:ext>
              </a:extLst>
            </p:cNvPr>
            <p:cNvSpPr/>
            <p:nvPr/>
          </p:nvSpPr>
          <p:spPr>
            <a:xfrm>
              <a:off x="7164288" y="692696"/>
              <a:ext cx="1692188" cy="60821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+mn-ea"/>
                </a:rPr>
                <a:t>HEAD</a:t>
              </a:r>
              <a:endParaRPr lang="ko-KR" altLang="en-US" sz="2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33D8D6A-67C3-4D2E-843C-6BD07B0D1338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8010382" y="1300910"/>
              <a:ext cx="0" cy="595061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17C9A01-3AC8-4ADB-AD9E-91FCDFBE88AA}"/>
                </a:ext>
              </a:extLst>
            </p:cNvPr>
            <p:cNvSpPr txBox="1"/>
            <p:nvPr/>
          </p:nvSpPr>
          <p:spPr>
            <a:xfrm>
              <a:off x="7838510" y="3063903"/>
              <a:ext cx="3930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+mn-ea"/>
                </a:rPr>
                <a:t>?</a:t>
              </a:r>
              <a:endParaRPr lang="ko-KR" altLang="en-US" sz="36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565985" y="1285513"/>
            <a:ext cx="8550903" cy="482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vi MainService.java</a:t>
            </a:r>
            <a:endParaRPr lang="en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   ‘fix issue-number 1’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추가 후 저장하고 종료하기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(: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</a:rPr>
              <a:t>wq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git add MainService.java</a:t>
            </a:r>
            <a:endParaRPr kumimoji="1"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git commit -m "Commit 5 for issue number-1"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BA95B1-EBBB-4047-BA4D-AF59D65D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472982"/>
            <a:ext cx="4464496" cy="20752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629378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392021" y="1196974"/>
            <a:ext cx="7776864" cy="4932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log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 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FEF9DD-6C39-4999-B204-9502E1323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538" y="1432541"/>
            <a:ext cx="6649441" cy="493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5457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E68DEF-F134-4AB8-A0CB-D5948F42F000}"/>
              </a:ext>
            </a:extLst>
          </p:cNvPr>
          <p:cNvSpPr/>
          <p:nvPr/>
        </p:nvSpPr>
        <p:spPr>
          <a:xfrm>
            <a:off x="2547008" y="3968464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2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8CDC7B-158B-47AE-85CF-886CA6C98E7C}"/>
              </a:ext>
            </a:extLst>
          </p:cNvPr>
          <p:cNvSpPr/>
          <p:nvPr/>
        </p:nvSpPr>
        <p:spPr>
          <a:xfrm>
            <a:off x="4863388" y="1889618"/>
            <a:ext cx="1692188" cy="6082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master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614003-2D5F-40C4-B796-4870FCBBB90A}"/>
              </a:ext>
            </a:extLst>
          </p:cNvPr>
          <p:cNvSpPr/>
          <p:nvPr/>
        </p:nvSpPr>
        <p:spPr>
          <a:xfrm>
            <a:off x="230628" y="3990318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1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B564C8-2A83-401B-ABA4-9FBE57B17BD6}"/>
              </a:ext>
            </a:extLst>
          </p:cNvPr>
          <p:cNvSpPr/>
          <p:nvPr/>
        </p:nvSpPr>
        <p:spPr>
          <a:xfrm>
            <a:off x="4928867" y="5736911"/>
            <a:ext cx="1692188" cy="6082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feature-login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6AE8F5-DFA8-4F59-82DF-182D720D7EFE}"/>
              </a:ext>
            </a:extLst>
          </p:cNvPr>
          <p:cNvSpPr/>
          <p:nvPr/>
        </p:nvSpPr>
        <p:spPr>
          <a:xfrm>
            <a:off x="4928867" y="4533635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3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LoginService.java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00B83F-2304-4F8A-BF38-B5096FA5623E}"/>
              </a:ext>
            </a:extLst>
          </p:cNvPr>
          <p:cNvCxnSpPr>
            <a:cxnSpLocks/>
          </p:cNvCxnSpPr>
          <p:nvPr/>
        </p:nvCxnSpPr>
        <p:spPr>
          <a:xfrm flipH="1" flipV="1">
            <a:off x="4261803" y="4430759"/>
            <a:ext cx="614785" cy="46909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5B5E3F2-B9A9-493C-B7DF-0F0D3544B896}"/>
              </a:ext>
            </a:extLst>
          </p:cNvPr>
          <p:cNvCxnSpPr>
            <a:cxnSpLocks/>
          </p:cNvCxnSpPr>
          <p:nvPr/>
        </p:nvCxnSpPr>
        <p:spPr>
          <a:xfrm flipH="1">
            <a:off x="1903890" y="4306933"/>
            <a:ext cx="666998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5B86F9-886A-4E0F-ACAD-3BE5F5643EFE}"/>
              </a:ext>
            </a:extLst>
          </p:cNvPr>
          <p:cNvSpPr/>
          <p:nvPr/>
        </p:nvSpPr>
        <p:spPr>
          <a:xfrm>
            <a:off x="4863388" y="3092893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4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C8AB39B-0589-494D-834A-1DA75BB4F1A6}"/>
              </a:ext>
            </a:extLst>
          </p:cNvPr>
          <p:cNvCxnSpPr>
            <a:cxnSpLocks/>
          </p:cNvCxnSpPr>
          <p:nvPr/>
        </p:nvCxnSpPr>
        <p:spPr>
          <a:xfrm flipH="1">
            <a:off x="4239196" y="3519937"/>
            <a:ext cx="624193" cy="54474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A190FDD-3181-453B-B90D-7AF8979D1531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5709482" y="2497832"/>
            <a:ext cx="0" cy="59506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9BE18AD-E4BF-4A47-B980-AD37F2373036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V="1">
            <a:off x="5774961" y="5141849"/>
            <a:ext cx="0" cy="595062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E05D4C-CFBF-474F-B272-E762EFF726F8}"/>
              </a:ext>
            </a:extLst>
          </p:cNvPr>
          <p:cNvGrpSpPr/>
          <p:nvPr/>
        </p:nvGrpSpPr>
        <p:grpSpPr>
          <a:xfrm>
            <a:off x="6547806" y="3092893"/>
            <a:ext cx="2359186" cy="608214"/>
            <a:chOff x="6547806" y="3092893"/>
            <a:chExt cx="2359186" cy="60821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B685C0D-116D-41C3-9C03-4EDFF0888968}"/>
                </a:ext>
              </a:extLst>
            </p:cNvPr>
            <p:cNvSpPr/>
            <p:nvPr/>
          </p:nvSpPr>
          <p:spPr>
            <a:xfrm>
              <a:off x="7214804" y="3092893"/>
              <a:ext cx="1692188" cy="6082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+mn-ea"/>
                </a:rPr>
                <a:t>Commit 5</a:t>
              </a:r>
            </a:p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MainService.java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2F87BA9-E66B-4422-8302-6B05275AE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47806" y="3365461"/>
              <a:ext cx="666998" cy="0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7CBE29-2B00-4461-8EC1-1DD2E40A02CF}"/>
              </a:ext>
            </a:extLst>
          </p:cNvPr>
          <p:cNvSpPr/>
          <p:nvPr/>
        </p:nvSpPr>
        <p:spPr>
          <a:xfrm>
            <a:off x="7188944" y="1877585"/>
            <a:ext cx="1692188" cy="6082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issue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051C1E6-99F9-45A4-95BF-26C53632D837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8035038" y="2485799"/>
            <a:ext cx="0" cy="59506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D34347-8424-42C2-A37B-3ECD7AE78051}"/>
              </a:ext>
            </a:extLst>
          </p:cNvPr>
          <p:cNvSpPr/>
          <p:nvPr/>
        </p:nvSpPr>
        <p:spPr>
          <a:xfrm>
            <a:off x="7164288" y="692696"/>
            <a:ext cx="1692188" cy="6082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HEAD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33D8D6A-67C3-4D2E-843C-6BD07B0D1338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010382" y="1300910"/>
            <a:ext cx="0" cy="59506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21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이슈 해결이 완료되면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D3F838E-2350-40A5-BCDA-DFC81B0B4FBF}"/>
              </a:ext>
            </a:extLst>
          </p:cNvPr>
          <p:cNvGrpSpPr/>
          <p:nvPr/>
        </p:nvGrpSpPr>
        <p:grpSpPr>
          <a:xfrm>
            <a:off x="2978012" y="1933727"/>
            <a:ext cx="3284372" cy="621038"/>
            <a:chOff x="3130762" y="1543802"/>
            <a:chExt cx="3697162" cy="6210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C77D15-BE8D-4884-94C3-605804FDEC0E}"/>
                </a:ext>
              </a:extLst>
            </p:cNvPr>
            <p:cNvSpPr txBox="1"/>
            <p:nvPr/>
          </p:nvSpPr>
          <p:spPr>
            <a:xfrm>
              <a:off x="3130762" y="1543802"/>
              <a:ext cx="9783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+mn-ea"/>
                </a:rPr>
                <a:t>issue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992809B-4977-49DF-A345-60233AE07AF1}"/>
                </a:ext>
              </a:extLst>
            </p:cNvPr>
            <p:cNvSpPr/>
            <p:nvPr/>
          </p:nvSpPr>
          <p:spPr>
            <a:xfrm>
              <a:off x="3227524" y="1987263"/>
              <a:ext cx="3600400" cy="17757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CA6C5FB-B526-4639-A939-40AE98937302}"/>
              </a:ext>
            </a:extLst>
          </p:cNvPr>
          <p:cNvSpPr txBox="1"/>
          <p:nvPr/>
        </p:nvSpPr>
        <p:spPr>
          <a:xfrm>
            <a:off x="1914547" y="4106800"/>
            <a:ext cx="1986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feature-login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1B48212-87E1-48B3-B510-35F5D813E34F}"/>
              </a:ext>
            </a:extLst>
          </p:cNvPr>
          <p:cNvGrpSpPr/>
          <p:nvPr/>
        </p:nvGrpSpPr>
        <p:grpSpPr>
          <a:xfrm>
            <a:off x="748732" y="2976120"/>
            <a:ext cx="7200800" cy="621737"/>
            <a:chOff x="912521" y="2768148"/>
            <a:chExt cx="6755823" cy="6217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4E1A94-8256-41F1-AEAD-06B4D06BCC5D}"/>
                </a:ext>
              </a:extLst>
            </p:cNvPr>
            <p:cNvSpPr txBox="1"/>
            <p:nvPr/>
          </p:nvSpPr>
          <p:spPr>
            <a:xfrm>
              <a:off x="912521" y="2768148"/>
              <a:ext cx="1056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+mn-ea"/>
                </a:rPr>
                <a:t>master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E11E56-0B19-4CBF-9DEE-1119FCCAAA9B}"/>
                </a:ext>
              </a:extLst>
            </p:cNvPr>
            <p:cNvSpPr/>
            <p:nvPr/>
          </p:nvSpPr>
          <p:spPr>
            <a:xfrm>
              <a:off x="1016012" y="3212308"/>
              <a:ext cx="6652332" cy="1775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A1551-C8D4-441F-96F2-B3DF54DC6130}"/>
              </a:ext>
            </a:extLst>
          </p:cNvPr>
          <p:cNvSpPr/>
          <p:nvPr/>
        </p:nvSpPr>
        <p:spPr>
          <a:xfrm>
            <a:off x="1914548" y="4581128"/>
            <a:ext cx="5314904" cy="1775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0D93727-B298-4A8A-9B8B-74AD6125AD83}"/>
              </a:ext>
            </a:extLst>
          </p:cNvPr>
          <p:cNvCxnSpPr>
            <a:cxnSpLocks/>
          </p:cNvCxnSpPr>
          <p:nvPr/>
        </p:nvCxnSpPr>
        <p:spPr>
          <a:xfrm>
            <a:off x="1612828" y="3708546"/>
            <a:ext cx="301719" cy="783907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C3AA5B2-25BF-4084-98EE-76FDEE40FEA2}"/>
              </a:ext>
            </a:extLst>
          </p:cNvPr>
          <p:cNvCxnSpPr>
            <a:cxnSpLocks/>
          </p:cNvCxnSpPr>
          <p:nvPr/>
        </p:nvCxnSpPr>
        <p:spPr>
          <a:xfrm flipV="1">
            <a:off x="2727999" y="2601816"/>
            <a:ext cx="359986" cy="818464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F515FB0-FA28-4D99-8A03-9E267B16176C}"/>
              </a:ext>
            </a:extLst>
          </p:cNvPr>
          <p:cNvCxnSpPr>
            <a:cxnSpLocks/>
          </p:cNvCxnSpPr>
          <p:nvPr/>
        </p:nvCxnSpPr>
        <p:spPr>
          <a:xfrm>
            <a:off x="6280227" y="2584166"/>
            <a:ext cx="373161" cy="876209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898249-56B9-4C38-98D6-6A2E1D403B99}"/>
              </a:ext>
            </a:extLst>
          </p:cNvPr>
          <p:cNvSpPr txBox="1"/>
          <p:nvPr/>
        </p:nvSpPr>
        <p:spPr>
          <a:xfrm>
            <a:off x="6495076" y="2611487"/>
            <a:ext cx="1076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merge</a:t>
            </a:r>
            <a:endParaRPr lang="ko-KR" altLang="en-US" sz="24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639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60C57F-71B6-1B47-BCF7-070741C0D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87500"/>
            <a:ext cx="4749800" cy="3683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7A7F1E-E8C5-4B47-8E2F-804DE241CC76}"/>
              </a:ext>
            </a:extLst>
          </p:cNvPr>
          <p:cNvSpPr/>
          <p:nvPr/>
        </p:nvSpPr>
        <p:spPr>
          <a:xfrm>
            <a:off x="5220072" y="4869160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41C52CA-6097-1C48-90FB-2D4C737BD1CC}"/>
              </a:ext>
            </a:extLst>
          </p:cNvPr>
          <p:cNvSpPr txBox="1">
            <a:spLocks/>
          </p:cNvSpPr>
          <p:nvPr/>
        </p:nvSpPr>
        <p:spPr>
          <a:xfrm>
            <a:off x="2324194" y="4167891"/>
            <a:ext cx="319947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1pPr>
            <a:lvl2pPr marL="363538" indent="-269875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ͦ"/>
              <a:defRPr sz="24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2pPr>
            <a:lvl3pPr marL="446088" indent="-825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1800" dirty="0">
                <a:solidFill>
                  <a:srgbClr val="FF0000"/>
                </a:solidFill>
                <a:latin typeface="+mn-ea"/>
                <a:ea typeface="+mn-ea"/>
              </a:rPr>
              <a:t>기본 에디터인 </a:t>
            </a:r>
            <a:r>
              <a:rPr lang="en-US" altLang="ko-KR" sz="1800" dirty="0">
                <a:solidFill>
                  <a:srgbClr val="FF0000"/>
                </a:solidFill>
                <a:latin typeface="+mn-ea"/>
                <a:ea typeface="+mn-ea"/>
              </a:rPr>
              <a:t>vim </a:t>
            </a:r>
            <a:r>
              <a:rPr lang="ko-KR" altLang="en-US" sz="1800" dirty="0">
                <a:solidFill>
                  <a:srgbClr val="FF0000"/>
                </a:solidFill>
                <a:latin typeface="+mn-ea"/>
                <a:ea typeface="+mn-ea"/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12640253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병합하기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(merge)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392020" y="1273006"/>
            <a:ext cx="8751979" cy="4932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기준이 되는 </a:t>
            </a:r>
            <a:r>
              <a:rPr lang="ko-KR" altLang="en-US" sz="2800" b="1" dirty="0" err="1">
                <a:solidFill>
                  <a:schemeClr val="tx1"/>
                </a:solidFill>
                <a:latin typeface="+mn-ea"/>
              </a:rPr>
              <a:t>브랜치로</a:t>
            </a:r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 이동해서 병합해야 한다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[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실습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] master </a:t>
            </a:r>
            <a:r>
              <a:rPr lang="ko-KR" altLang="en-US" sz="2800" dirty="0" err="1">
                <a:solidFill>
                  <a:schemeClr val="tx1"/>
                </a:solidFill>
                <a:latin typeface="+mn-ea"/>
              </a:rPr>
              <a:t>브랜치에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issue </a:t>
            </a:r>
            <a:r>
              <a:rPr lang="ko-KR" altLang="en-US" sz="2800" dirty="0" err="1">
                <a:solidFill>
                  <a:schemeClr val="tx1"/>
                </a:solidFill>
                <a:latin typeface="+mn-ea"/>
              </a:rPr>
              <a:t>브랜치의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내용을 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        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병합하기 위해 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master </a:t>
            </a:r>
            <a:r>
              <a:rPr lang="ko-KR" altLang="en-US" sz="2800" dirty="0" err="1">
                <a:solidFill>
                  <a:schemeClr val="tx1"/>
                </a:solidFill>
                <a:latin typeface="+mn-ea"/>
              </a:rPr>
              <a:t>브랜치로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이동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checkout </a:t>
            </a:r>
            <a:r>
              <a:rPr lang="en-US" altLang="ko-KR" sz="2800" u="sng" dirty="0">
                <a:solidFill>
                  <a:srgbClr val="0066FF"/>
                </a:solidFill>
                <a:latin typeface="+mn-ea"/>
              </a:rPr>
              <a:t>master</a:t>
            </a:r>
          </a:p>
          <a:p>
            <a:pPr>
              <a:lnSpc>
                <a:spcPct val="150000"/>
              </a:lnSpc>
            </a:pPr>
            <a:endParaRPr lang="en-US" altLang="ko-KR" sz="2800" u="sng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u="sng" dirty="0">
              <a:solidFill>
                <a:srgbClr val="0066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28578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E68DEF-F134-4AB8-A0CB-D5948F42F000}"/>
              </a:ext>
            </a:extLst>
          </p:cNvPr>
          <p:cNvSpPr/>
          <p:nvPr/>
        </p:nvSpPr>
        <p:spPr>
          <a:xfrm>
            <a:off x="2532496" y="3932659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2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8CDC7B-158B-47AE-85CF-886CA6C98E7C}"/>
              </a:ext>
            </a:extLst>
          </p:cNvPr>
          <p:cNvSpPr/>
          <p:nvPr/>
        </p:nvSpPr>
        <p:spPr>
          <a:xfrm>
            <a:off x="4848876" y="1853813"/>
            <a:ext cx="1692188" cy="6082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master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614003-2D5F-40C4-B796-4870FCBBB90A}"/>
              </a:ext>
            </a:extLst>
          </p:cNvPr>
          <p:cNvSpPr/>
          <p:nvPr/>
        </p:nvSpPr>
        <p:spPr>
          <a:xfrm>
            <a:off x="216116" y="3954513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1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B564C8-2A83-401B-ABA4-9FBE57B17BD6}"/>
              </a:ext>
            </a:extLst>
          </p:cNvPr>
          <p:cNvSpPr/>
          <p:nvPr/>
        </p:nvSpPr>
        <p:spPr>
          <a:xfrm>
            <a:off x="4914355" y="5701106"/>
            <a:ext cx="1692188" cy="6082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feature-login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6AE8F5-DFA8-4F59-82DF-182D720D7EFE}"/>
              </a:ext>
            </a:extLst>
          </p:cNvPr>
          <p:cNvSpPr/>
          <p:nvPr/>
        </p:nvSpPr>
        <p:spPr>
          <a:xfrm>
            <a:off x="4914355" y="4497830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3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LoginService.java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00B83F-2304-4F8A-BF38-B5096FA5623E}"/>
              </a:ext>
            </a:extLst>
          </p:cNvPr>
          <p:cNvCxnSpPr>
            <a:cxnSpLocks/>
          </p:cNvCxnSpPr>
          <p:nvPr/>
        </p:nvCxnSpPr>
        <p:spPr>
          <a:xfrm flipH="1" flipV="1">
            <a:off x="4247291" y="4394954"/>
            <a:ext cx="614785" cy="46909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5B5E3F2-B9A9-493C-B7DF-0F0D3544B896}"/>
              </a:ext>
            </a:extLst>
          </p:cNvPr>
          <p:cNvCxnSpPr>
            <a:cxnSpLocks/>
          </p:cNvCxnSpPr>
          <p:nvPr/>
        </p:nvCxnSpPr>
        <p:spPr>
          <a:xfrm flipH="1">
            <a:off x="1889378" y="4271128"/>
            <a:ext cx="666998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5B86F9-886A-4E0F-ACAD-3BE5F5643EFE}"/>
              </a:ext>
            </a:extLst>
          </p:cNvPr>
          <p:cNvSpPr/>
          <p:nvPr/>
        </p:nvSpPr>
        <p:spPr>
          <a:xfrm>
            <a:off x="4848876" y="3057088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4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C8AB39B-0589-494D-834A-1DA75BB4F1A6}"/>
              </a:ext>
            </a:extLst>
          </p:cNvPr>
          <p:cNvCxnSpPr>
            <a:cxnSpLocks/>
          </p:cNvCxnSpPr>
          <p:nvPr/>
        </p:nvCxnSpPr>
        <p:spPr>
          <a:xfrm flipH="1">
            <a:off x="4224684" y="3484132"/>
            <a:ext cx="624193" cy="54474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A190FDD-3181-453B-B90D-7AF8979D1531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5694970" y="2462027"/>
            <a:ext cx="0" cy="59506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9BE18AD-E4BF-4A47-B980-AD37F2373036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V="1">
            <a:off x="5760449" y="5106044"/>
            <a:ext cx="0" cy="595062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A5FC7A7-19F7-4C23-BB7C-721C8878A4E0}"/>
              </a:ext>
            </a:extLst>
          </p:cNvPr>
          <p:cNvGrpSpPr/>
          <p:nvPr/>
        </p:nvGrpSpPr>
        <p:grpSpPr>
          <a:xfrm>
            <a:off x="6533294" y="1841780"/>
            <a:ext cx="2359186" cy="1823522"/>
            <a:chOff x="6533294" y="1553748"/>
            <a:chExt cx="2359186" cy="18235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B685C0D-116D-41C3-9C03-4EDFF0888968}"/>
                </a:ext>
              </a:extLst>
            </p:cNvPr>
            <p:cNvSpPr/>
            <p:nvPr/>
          </p:nvSpPr>
          <p:spPr>
            <a:xfrm>
              <a:off x="7200292" y="2769056"/>
              <a:ext cx="1692188" cy="6082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+mn-ea"/>
                </a:rPr>
                <a:t>Commit 5</a:t>
              </a:r>
            </a:p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MainService.java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2F87BA9-E66B-4422-8302-6B05275AE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3294" y="3041624"/>
              <a:ext cx="666998" cy="0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7CBE29-2B00-4461-8EC1-1DD2E40A02CF}"/>
                </a:ext>
              </a:extLst>
            </p:cNvPr>
            <p:cNvSpPr/>
            <p:nvPr/>
          </p:nvSpPr>
          <p:spPr>
            <a:xfrm>
              <a:off x="7174432" y="1553748"/>
              <a:ext cx="1692188" cy="6082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+mn-ea"/>
                </a:rPr>
                <a:t>issue</a:t>
              </a:r>
              <a:endParaRPr lang="ko-KR" altLang="en-US" sz="2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051C1E6-99F9-45A4-95BF-26C53632D837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8020526" y="2161962"/>
              <a:ext cx="0" cy="595061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735BB00-3F6C-4AD2-B7FC-45FE18AD45F2}"/>
              </a:ext>
            </a:extLst>
          </p:cNvPr>
          <p:cNvGrpSpPr/>
          <p:nvPr/>
        </p:nvGrpSpPr>
        <p:grpSpPr>
          <a:xfrm>
            <a:off x="4841106" y="656146"/>
            <a:ext cx="1692188" cy="1203275"/>
            <a:chOff x="4841106" y="368114"/>
            <a:chExt cx="1692188" cy="120327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9D34347-8424-42C2-A37B-3ECD7AE78051}"/>
                </a:ext>
              </a:extLst>
            </p:cNvPr>
            <p:cNvSpPr/>
            <p:nvPr/>
          </p:nvSpPr>
          <p:spPr>
            <a:xfrm>
              <a:off x="4841106" y="368114"/>
              <a:ext cx="1692188" cy="60821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+mn-ea"/>
                </a:rPr>
                <a:t>HEAD</a:t>
              </a:r>
              <a:endParaRPr lang="ko-KR" altLang="en-US" sz="2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33D8D6A-67C3-4D2E-843C-6BD07B0D1338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5687200" y="976328"/>
              <a:ext cx="0" cy="595061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74767E3-F0F5-4FD7-A20E-859F5F0F4835}"/>
              </a:ext>
            </a:extLst>
          </p:cNvPr>
          <p:cNvGrpSpPr/>
          <p:nvPr/>
        </p:nvGrpSpPr>
        <p:grpSpPr>
          <a:xfrm>
            <a:off x="7149776" y="656891"/>
            <a:ext cx="1692188" cy="1203275"/>
            <a:chOff x="7149776" y="368859"/>
            <a:chExt cx="1692188" cy="120327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37DF5D2-9B50-4851-BF20-B208203D0488}"/>
                </a:ext>
              </a:extLst>
            </p:cNvPr>
            <p:cNvSpPr/>
            <p:nvPr/>
          </p:nvSpPr>
          <p:spPr>
            <a:xfrm>
              <a:off x="7149776" y="368859"/>
              <a:ext cx="1692188" cy="60821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+mn-ea"/>
                </a:rPr>
                <a:t>HEAD</a:t>
              </a:r>
              <a:endParaRPr lang="ko-KR" altLang="en-US" sz="2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25C0B9FC-D533-4130-B9E4-81DE69FEE35F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7995870" y="977073"/>
              <a:ext cx="0" cy="595061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376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병합하기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(merge)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392021" y="1464917"/>
            <a:ext cx="7776864" cy="4932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2) 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합쳐질 </a:t>
            </a:r>
            <a:r>
              <a:rPr lang="ko-KR" altLang="en-US" sz="2800" dirty="0" err="1">
                <a:solidFill>
                  <a:schemeClr val="tx1"/>
                </a:solidFill>
                <a:latin typeface="+mn-ea"/>
              </a:rPr>
              <a:t>브랜치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(issue)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를 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merge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하기</a:t>
            </a: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 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merge</a:t>
            </a:r>
            <a:r>
              <a:rPr lang="ko-KR" altLang="en-US" sz="2800" dirty="0">
                <a:solidFill>
                  <a:srgbClr val="0066FF"/>
                </a:solidFill>
                <a:latin typeface="+mn-ea"/>
              </a:rPr>
              <a:t> </a:t>
            </a:r>
            <a:r>
              <a:rPr lang="en-US" altLang="ko-KR" sz="2800" u="sng" dirty="0">
                <a:solidFill>
                  <a:srgbClr val="0066FF"/>
                </a:solidFill>
                <a:latin typeface="+mn-ea"/>
              </a:rPr>
              <a:t>issue</a:t>
            </a:r>
          </a:p>
          <a:p>
            <a:pPr>
              <a:lnSpc>
                <a:spcPct val="150000"/>
              </a:lnSpc>
            </a:pPr>
            <a:endParaRPr lang="en-US" altLang="ko-KR" sz="2800" u="sng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u="sng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u="sng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25356A-CBA4-45D4-B15B-D7AF195A9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15" y="3068960"/>
            <a:ext cx="653866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8327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병합하기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(merge)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392021" y="1196974"/>
            <a:ext cx="7776864" cy="4932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git log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 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95FEC2-1F82-4D75-8FE8-0DBCC7693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92" y="1844824"/>
            <a:ext cx="7576815" cy="458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9194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E68DEF-F134-4AB8-A0CB-D5948F42F000}"/>
              </a:ext>
            </a:extLst>
          </p:cNvPr>
          <p:cNvSpPr/>
          <p:nvPr/>
        </p:nvSpPr>
        <p:spPr>
          <a:xfrm>
            <a:off x="2478173" y="3871941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2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614003-2D5F-40C4-B796-4870FCBBB90A}"/>
              </a:ext>
            </a:extLst>
          </p:cNvPr>
          <p:cNvSpPr/>
          <p:nvPr/>
        </p:nvSpPr>
        <p:spPr>
          <a:xfrm>
            <a:off x="161793" y="3893795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1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B564C8-2A83-401B-ABA4-9FBE57B17BD6}"/>
              </a:ext>
            </a:extLst>
          </p:cNvPr>
          <p:cNvSpPr/>
          <p:nvPr/>
        </p:nvSpPr>
        <p:spPr>
          <a:xfrm>
            <a:off x="4860032" y="5640388"/>
            <a:ext cx="1692188" cy="6082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feature-login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6AE8F5-DFA8-4F59-82DF-182D720D7EFE}"/>
              </a:ext>
            </a:extLst>
          </p:cNvPr>
          <p:cNvSpPr/>
          <p:nvPr/>
        </p:nvSpPr>
        <p:spPr>
          <a:xfrm>
            <a:off x="4860032" y="4437112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3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LoginService.java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00B83F-2304-4F8A-BF38-B5096FA5623E}"/>
              </a:ext>
            </a:extLst>
          </p:cNvPr>
          <p:cNvCxnSpPr>
            <a:cxnSpLocks/>
          </p:cNvCxnSpPr>
          <p:nvPr/>
        </p:nvCxnSpPr>
        <p:spPr>
          <a:xfrm flipH="1" flipV="1">
            <a:off x="4192968" y="4334236"/>
            <a:ext cx="614785" cy="46909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5B5E3F2-B9A9-493C-B7DF-0F0D3544B896}"/>
              </a:ext>
            </a:extLst>
          </p:cNvPr>
          <p:cNvCxnSpPr>
            <a:cxnSpLocks/>
          </p:cNvCxnSpPr>
          <p:nvPr/>
        </p:nvCxnSpPr>
        <p:spPr>
          <a:xfrm flipH="1">
            <a:off x="1835055" y="4210410"/>
            <a:ext cx="666998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5B86F9-886A-4E0F-ACAD-3BE5F5643EFE}"/>
              </a:ext>
            </a:extLst>
          </p:cNvPr>
          <p:cNvSpPr/>
          <p:nvPr/>
        </p:nvSpPr>
        <p:spPr>
          <a:xfrm>
            <a:off x="4794553" y="2996370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4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C8AB39B-0589-494D-834A-1DA75BB4F1A6}"/>
              </a:ext>
            </a:extLst>
          </p:cNvPr>
          <p:cNvCxnSpPr>
            <a:cxnSpLocks/>
          </p:cNvCxnSpPr>
          <p:nvPr/>
        </p:nvCxnSpPr>
        <p:spPr>
          <a:xfrm flipH="1">
            <a:off x="4170361" y="3423414"/>
            <a:ext cx="624193" cy="54474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9BE18AD-E4BF-4A47-B980-AD37F2373036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V="1">
            <a:off x="5706126" y="5045326"/>
            <a:ext cx="0" cy="595062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A5FC7A7-19F7-4C23-BB7C-721C8878A4E0}"/>
              </a:ext>
            </a:extLst>
          </p:cNvPr>
          <p:cNvGrpSpPr/>
          <p:nvPr/>
        </p:nvGrpSpPr>
        <p:grpSpPr>
          <a:xfrm>
            <a:off x="6478971" y="1814617"/>
            <a:ext cx="2533060" cy="1789967"/>
            <a:chOff x="6533294" y="1587303"/>
            <a:chExt cx="2533060" cy="178996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B685C0D-116D-41C3-9C03-4EDFF0888968}"/>
                </a:ext>
              </a:extLst>
            </p:cNvPr>
            <p:cNvSpPr/>
            <p:nvPr/>
          </p:nvSpPr>
          <p:spPr>
            <a:xfrm>
              <a:off x="7200292" y="2769056"/>
              <a:ext cx="1692188" cy="6082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+mn-ea"/>
                </a:rPr>
                <a:t>Commit 5</a:t>
              </a:r>
            </a:p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MainService.java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2F87BA9-E66B-4422-8302-6B05275AE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3294" y="3041624"/>
              <a:ext cx="666998" cy="0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7CBE29-2B00-4461-8EC1-1DD2E40A02CF}"/>
                </a:ext>
              </a:extLst>
            </p:cNvPr>
            <p:cNvSpPr/>
            <p:nvPr/>
          </p:nvSpPr>
          <p:spPr>
            <a:xfrm>
              <a:off x="7374166" y="1587303"/>
              <a:ext cx="1692188" cy="6082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+mn-ea"/>
                </a:rPr>
                <a:t>issue</a:t>
              </a:r>
              <a:endParaRPr lang="ko-KR" altLang="en-US" sz="2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051C1E6-99F9-45A4-95BF-26C53632D837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8220260" y="2195517"/>
              <a:ext cx="0" cy="595061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D2E49A3-DD65-41E9-9458-D52C9A687E86}"/>
              </a:ext>
            </a:extLst>
          </p:cNvPr>
          <p:cNvGrpSpPr/>
          <p:nvPr/>
        </p:nvGrpSpPr>
        <p:grpSpPr>
          <a:xfrm>
            <a:off x="5482831" y="816338"/>
            <a:ext cx="2509232" cy="2180032"/>
            <a:chOff x="5537154" y="589024"/>
            <a:chExt cx="2509232" cy="21800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88CDC7B-158B-47AE-85CF-886CA6C98E7C}"/>
                </a:ext>
              </a:extLst>
            </p:cNvPr>
            <p:cNvSpPr/>
            <p:nvPr/>
          </p:nvSpPr>
          <p:spPr>
            <a:xfrm>
              <a:off x="5550853" y="1587303"/>
              <a:ext cx="1692188" cy="6082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+mn-ea"/>
                </a:rPr>
                <a:t>master</a:t>
              </a:r>
              <a:endParaRPr lang="ko-KR" altLang="en-US" sz="2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0A190FDD-3181-453B-B90D-7AF8979D1531}"/>
                </a:ext>
              </a:extLst>
            </p:cNvPr>
            <p:cNvCxnSpPr>
              <a:cxnSpLocks/>
              <a:stCxn id="19" idx="2"/>
              <a:endCxn id="26" idx="0"/>
            </p:cNvCxnSpPr>
            <p:nvPr/>
          </p:nvCxnSpPr>
          <p:spPr>
            <a:xfrm>
              <a:off x="6396947" y="2195517"/>
              <a:ext cx="1649439" cy="57353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9D34347-8424-42C2-A37B-3ECD7AE78051}"/>
                </a:ext>
              </a:extLst>
            </p:cNvPr>
            <p:cNvSpPr/>
            <p:nvPr/>
          </p:nvSpPr>
          <p:spPr>
            <a:xfrm>
              <a:off x="5537154" y="589024"/>
              <a:ext cx="1692188" cy="60821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+mn-ea"/>
                </a:rPr>
                <a:t>HEAD</a:t>
              </a:r>
              <a:endParaRPr lang="ko-KR" altLang="en-US" sz="2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33D8D6A-67C3-4D2E-843C-6BD07B0D1338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6383248" y="1197238"/>
              <a:ext cx="7770" cy="390065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C554967-3F27-43CB-B8F2-BE0D5F031B07}"/>
              </a:ext>
            </a:extLst>
          </p:cNvPr>
          <p:cNvGrpSpPr/>
          <p:nvPr/>
        </p:nvGrpSpPr>
        <p:grpSpPr>
          <a:xfrm>
            <a:off x="4786783" y="595428"/>
            <a:ext cx="1699958" cy="2400942"/>
            <a:chOff x="4841106" y="368114"/>
            <a:chExt cx="1699958" cy="240094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E599088-4990-4FFE-A105-F31C6377E088}"/>
                </a:ext>
              </a:extLst>
            </p:cNvPr>
            <p:cNvSpPr/>
            <p:nvPr/>
          </p:nvSpPr>
          <p:spPr>
            <a:xfrm>
              <a:off x="4848876" y="1565781"/>
              <a:ext cx="1692188" cy="6082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+mn-ea"/>
                </a:rPr>
                <a:t>master</a:t>
              </a:r>
              <a:endParaRPr lang="ko-KR" altLang="en-US" sz="2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00DDE344-E17E-48BA-9FA5-F44FBF614F31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5694970" y="2173995"/>
              <a:ext cx="0" cy="595061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E9CB6A4-ECC6-47A2-A219-5F8840A20407}"/>
                </a:ext>
              </a:extLst>
            </p:cNvPr>
            <p:cNvGrpSpPr/>
            <p:nvPr/>
          </p:nvGrpSpPr>
          <p:grpSpPr>
            <a:xfrm>
              <a:off x="4841106" y="368114"/>
              <a:ext cx="1692188" cy="1203275"/>
              <a:chOff x="4841106" y="368114"/>
              <a:chExt cx="1692188" cy="120327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24DC643-56CA-4C39-8011-ECD5729398A9}"/>
                  </a:ext>
                </a:extLst>
              </p:cNvPr>
              <p:cNvSpPr/>
              <p:nvPr/>
            </p:nvSpPr>
            <p:spPr>
              <a:xfrm>
                <a:off x="4841106" y="368114"/>
                <a:ext cx="1692188" cy="60821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  <a:latin typeface="+mn-ea"/>
                  </a:rPr>
                  <a:t>HEAD</a:t>
                </a:r>
                <a:endParaRPr lang="ko-KR" altLang="en-US" sz="2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20FBB6D8-07C9-4238-86FD-E777B886F156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>
                <a:off x="5687200" y="976328"/>
                <a:ext cx="0" cy="595061"/>
              </a:xfrm>
              <a:prstGeom prst="straightConnector1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400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Fast-forward Merge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539552" y="1484784"/>
            <a:ext cx="7992888" cy="4608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solidFill>
                  <a:schemeClr val="tx1"/>
                </a:solidFill>
                <a:latin typeface="+mn-ea"/>
              </a:rPr>
              <a:t>브랜치의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위치만 최신 </a:t>
            </a:r>
            <a:r>
              <a:rPr lang="ko-KR" altLang="en-US" sz="2800" dirty="0" err="1">
                <a:solidFill>
                  <a:schemeClr val="tx1"/>
                </a:solidFill>
                <a:latin typeface="+mn-ea"/>
              </a:rPr>
              <a:t>커밋으로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이동시키는 방식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git merge issue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4AAE05-4CAD-46DC-AA2D-50DB0F619A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54"/>
          <a:stretch/>
        </p:blipFill>
        <p:spPr>
          <a:xfrm>
            <a:off x="971600" y="2996952"/>
            <a:ext cx="6538662" cy="136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4406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삭제하기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396936" y="1412998"/>
            <a:ext cx="7776864" cy="4932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더 이상 사용되지 않는 </a:t>
            </a:r>
            <a:r>
              <a:rPr lang="ko-KR" altLang="en-US" sz="2800" dirty="0" err="1">
                <a:solidFill>
                  <a:schemeClr val="tx1"/>
                </a:solidFill>
                <a:latin typeface="+mn-ea"/>
              </a:rPr>
              <a:t>브랜치는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삭제하기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branch -d </a:t>
            </a:r>
            <a:r>
              <a:rPr lang="en-US" altLang="ko-KR" sz="2800" u="sng" dirty="0">
                <a:solidFill>
                  <a:srgbClr val="0066FF"/>
                </a:solidFill>
                <a:latin typeface="+mn-ea"/>
              </a:rPr>
              <a:t>issue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9E20E0-A593-488C-B29C-A7C8C590E86B}"/>
              </a:ext>
            </a:extLst>
          </p:cNvPr>
          <p:cNvSpPr/>
          <p:nvPr/>
        </p:nvSpPr>
        <p:spPr>
          <a:xfrm>
            <a:off x="-125517" y="2924944"/>
            <a:ext cx="8352927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+mn-ea"/>
              </a:rPr>
              <a:t>삭제할 </a:t>
            </a:r>
            <a:r>
              <a:rPr lang="ko-KR" altLang="en-US" sz="2400" dirty="0" err="1">
                <a:latin typeface="+mn-ea"/>
              </a:rPr>
              <a:t>브랜치명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644238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삭제하기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392021" y="1186454"/>
            <a:ext cx="7776864" cy="4932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git log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 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AD9DF7-4978-4179-B8ED-AE7C39921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27" y="1916832"/>
            <a:ext cx="6909253" cy="470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948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E68DEF-F134-4AB8-A0CB-D5948F42F000}"/>
              </a:ext>
            </a:extLst>
          </p:cNvPr>
          <p:cNvSpPr/>
          <p:nvPr/>
        </p:nvSpPr>
        <p:spPr>
          <a:xfrm>
            <a:off x="2424484" y="3696357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2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614003-2D5F-40C4-B796-4870FCBBB90A}"/>
              </a:ext>
            </a:extLst>
          </p:cNvPr>
          <p:cNvSpPr/>
          <p:nvPr/>
        </p:nvSpPr>
        <p:spPr>
          <a:xfrm>
            <a:off x="108104" y="3718211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1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B564C8-2A83-401B-ABA4-9FBE57B17BD6}"/>
              </a:ext>
            </a:extLst>
          </p:cNvPr>
          <p:cNvSpPr/>
          <p:nvPr/>
        </p:nvSpPr>
        <p:spPr>
          <a:xfrm>
            <a:off x="4806343" y="5464804"/>
            <a:ext cx="1692188" cy="6082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feature-login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6AE8F5-DFA8-4F59-82DF-182D720D7EFE}"/>
              </a:ext>
            </a:extLst>
          </p:cNvPr>
          <p:cNvSpPr/>
          <p:nvPr/>
        </p:nvSpPr>
        <p:spPr>
          <a:xfrm>
            <a:off x="4806343" y="4261528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3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LoginService.java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00B83F-2304-4F8A-BF38-B5096FA5623E}"/>
              </a:ext>
            </a:extLst>
          </p:cNvPr>
          <p:cNvCxnSpPr>
            <a:cxnSpLocks/>
          </p:cNvCxnSpPr>
          <p:nvPr/>
        </p:nvCxnSpPr>
        <p:spPr>
          <a:xfrm flipH="1" flipV="1">
            <a:off x="4139279" y="4158652"/>
            <a:ext cx="614785" cy="46909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5B5E3F2-B9A9-493C-B7DF-0F0D3544B896}"/>
              </a:ext>
            </a:extLst>
          </p:cNvPr>
          <p:cNvCxnSpPr>
            <a:cxnSpLocks/>
          </p:cNvCxnSpPr>
          <p:nvPr/>
        </p:nvCxnSpPr>
        <p:spPr>
          <a:xfrm flipH="1">
            <a:off x="1781366" y="4034826"/>
            <a:ext cx="666998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5B86F9-886A-4E0F-ACAD-3BE5F5643EFE}"/>
              </a:ext>
            </a:extLst>
          </p:cNvPr>
          <p:cNvSpPr/>
          <p:nvPr/>
        </p:nvSpPr>
        <p:spPr>
          <a:xfrm>
            <a:off x="4740864" y="2820786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4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C8AB39B-0589-494D-834A-1DA75BB4F1A6}"/>
              </a:ext>
            </a:extLst>
          </p:cNvPr>
          <p:cNvCxnSpPr>
            <a:cxnSpLocks/>
          </p:cNvCxnSpPr>
          <p:nvPr/>
        </p:nvCxnSpPr>
        <p:spPr>
          <a:xfrm flipH="1">
            <a:off x="4116672" y="3247830"/>
            <a:ext cx="624193" cy="54474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9BE18AD-E4BF-4A47-B980-AD37F2373036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V="1">
            <a:off x="5652437" y="4869742"/>
            <a:ext cx="0" cy="595062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685C0D-116D-41C3-9C03-4EDFF0888968}"/>
              </a:ext>
            </a:extLst>
          </p:cNvPr>
          <p:cNvSpPr/>
          <p:nvPr/>
        </p:nvSpPr>
        <p:spPr>
          <a:xfrm>
            <a:off x="7092280" y="2820786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5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2F87BA9-E66B-4422-8302-6B05275AEBC1}"/>
              </a:ext>
            </a:extLst>
          </p:cNvPr>
          <p:cNvCxnSpPr>
            <a:cxnSpLocks/>
          </p:cNvCxnSpPr>
          <p:nvPr/>
        </p:nvCxnSpPr>
        <p:spPr>
          <a:xfrm flipH="1">
            <a:off x="6425282" y="3093354"/>
            <a:ext cx="666998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ADA4CF-70ED-4D2F-B35A-6227C3D48D61}"/>
              </a:ext>
            </a:extLst>
          </p:cNvPr>
          <p:cNvGrpSpPr/>
          <p:nvPr/>
        </p:nvGrpSpPr>
        <p:grpSpPr>
          <a:xfrm>
            <a:off x="7266154" y="1639033"/>
            <a:ext cx="1692188" cy="1203275"/>
            <a:chOff x="7374166" y="1587303"/>
            <a:chExt cx="1692188" cy="120327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7CBE29-2B00-4461-8EC1-1DD2E40A02CF}"/>
                </a:ext>
              </a:extLst>
            </p:cNvPr>
            <p:cNvSpPr/>
            <p:nvPr/>
          </p:nvSpPr>
          <p:spPr>
            <a:xfrm>
              <a:off x="7374166" y="1587303"/>
              <a:ext cx="1692188" cy="6082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+mn-ea"/>
                </a:rPr>
                <a:t>issue</a:t>
              </a:r>
              <a:endParaRPr lang="ko-KR" altLang="en-US" sz="2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051C1E6-99F9-45A4-95BF-26C53632D837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8220260" y="2195517"/>
              <a:ext cx="0" cy="595061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D2E49A3-DD65-41E9-9458-D52C9A687E86}"/>
              </a:ext>
            </a:extLst>
          </p:cNvPr>
          <p:cNvGrpSpPr/>
          <p:nvPr/>
        </p:nvGrpSpPr>
        <p:grpSpPr>
          <a:xfrm>
            <a:off x="5429142" y="640754"/>
            <a:ext cx="2401220" cy="2231762"/>
            <a:chOff x="5537154" y="589024"/>
            <a:chExt cx="2401220" cy="223176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88CDC7B-158B-47AE-85CF-886CA6C98E7C}"/>
                </a:ext>
              </a:extLst>
            </p:cNvPr>
            <p:cNvSpPr/>
            <p:nvPr/>
          </p:nvSpPr>
          <p:spPr>
            <a:xfrm>
              <a:off x="5550853" y="1587303"/>
              <a:ext cx="1692188" cy="6082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+mn-ea"/>
                </a:rPr>
                <a:t>master</a:t>
              </a:r>
              <a:endParaRPr lang="ko-KR" altLang="en-US" sz="2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0A190FDD-3181-453B-B90D-7AF8979D1531}"/>
                </a:ext>
              </a:extLst>
            </p:cNvPr>
            <p:cNvCxnSpPr>
              <a:cxnSpLocks/>
              <a:stCxn id="19" idx="2"/>
              <a:endCxn id="26" idx="0"/>
            </p:cNvCxnSpPr>
            <p:nvPr/>
          </p:nvCxnSpPr>
          <p:spPr>
            <a:xfrm>
              <a:off x="6396947" y="2195517"/>
              <a:ext cx="1541427" cy="625269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9D34347-8424-42C2-A37B-3ECD7AE78051}"/>
                </a:ext>
              </a:extLst>
            </p:cNvPr>
            <p:cNvSpPr/>
            <p:nvPr/>
          </p:nvSpPr>
          <p:spPr>
            <a:xfrm>
              <a:off x="5537154" y="589024"/>
              <a:ext cx="1692188" cy="60821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+mn-ea"/>
                </a:rPr>
                <a:t>HEAD</a:t>
              </a:r>
              <a:endParaRPr lang="ko-KR" altLang="en-US" sz="2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33D8D6A-67C3-4D2E-843C-6BD07B0D1338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6383248" y="1197238"/>
              <a:ext cx="7770" cy="390065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610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개발이 완료되면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D3F838E-2350-40A5-BCDA-DFC81B0B4FBF}"/>
              </a:ext>
            </a:extLst>
          </p:cNvPr>
          <p:cNvGrpSpPr/>
          <p:nvPr/>
        </p:nvGrpSpPr>
        <p:grpSpPr>
          <a:xfrm>
            <a:off x="2978012" y="1933727"/>
            <a:ext cx="3284372" cy="621038"/>
            <a:chOff x="3130762" y="1543802"/>
            <a:chExt cx="3697162" cy="6210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C77D15-BE8D-4884-94C3-605804FDEC0E}"/>
                </a:ext>
              </a:extLst>
            </p:cNvPr>
            <p:cNvSpPr txBox="1"/>
            <p:nvPr/>
          </p:nvSpPr>
          <p:spPr>
            <a:xfrm>
              <a:off x="3130762" y="1543802"/>
              <a:ext cx="9783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+mn-ea"/>
                </a:rPr>
                <a:t>issue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992809B-4977-49DF-A345-60233AE07AF1}"/>
                </a:ext>
              </a:extLst>
            </p:cNvPr>
            <p:cNvSpPr/>
            <p:nvPr/>
          </p:nvSpPr>
          <p:spPr>
            <a:xfrm>
              <a:off x="3227524" y="1987263"/>
              <a:ext cx="3600400" cy="17757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CA6C5FB-B526-4639-A939-40AE98937302}"/>
              </a:ext>
            </a:extLst>
          </p:cNvPr>
          <p:cNvSpPr txBox="1"/>
          <p:nvPr/>
        </p:nvSpPr>
        <p:spPr>
          <a:xfrm>
            <a:off x="1914547" y="4106800"/>
            <a:ext cx="1986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feature-login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1B48212-87E1-48B3-B510-35F5D813E34F}"/>
              </a:ext>
            </a:extLst>
          </p:cNvPr>
          <p:cNvGrpSpPr/>
          <p:nvPr/>
        </p:nvGrpSpPr>
        <p:grpSpPr>
          <a:xfrm>
            <a:off x="748732" y="2976119"/>
            <a:ext cx="7495676" cy="676660"/>
            <a:chOff x="912521" y="2768148"/>
            <a:chExt cx="6755823" cy="6466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4E1A94-8256-41F1-AEAD-06B4D06BCC5D}"/>
                </a:ext>
              </a:extLst>
            </p:cNvPr>
            <p:cNvSpPr txBox="1"/>
            <p:nvPr/>
          </p:nvSpPr>
          <p:spPr>
            <a:xfrm>
              <a:off x="912521" y="2768148"/>
              <a:ext cx="1015103" cy="441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+mn-ea"/>
                </a:rPr>
                <a:t>master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AE11E56-0B19-4CBF-9DEE-1119FCCAAA9B}"/>
                </a:ext>
              </a:extLst>
            </p:cNvPr>
            <p:cNvSpPr/>
            <p:nvPr/>
          </p:nvSpPr>
          <p:spPr>
            <a:xfrm>
              <a:off x="1016012" y="3212307"/>
              <a:ext cx="6652332" cy="202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A1551-C8D4-441F-96F2-B3DF54DC6130}"/>
              </a:ext>
            </a:extLst>
          </p:cNvPr>
          <p:cNvSpPr/>
          <p:nvPr/>
        </p:nvSpPr>
        <p:spPr>
          <a:xfrm>
            <a:off x="1914548" y="4581128"/>
            <a:ext cx="5314904" cy="1775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0D93727-B298-4A8A-9B8B-74AD6125AD83}"/>
              </a:ext>
            </a:extLst>
          </p:cNvPr>
          <p:cNvCxnSpPr>
            <a:cxnSpLocks/>
          </p:cNvCxnSpPr>
          <p:nvPr/>
        </p:nvCxnSpPr>
        <p:spPr>
          <a:xfrm>
            <a:off x="1612828" y="3708546"/>
            <a:ext cx="301719" cy="783907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C3AA5B2-25BF-4084-98EE-76FDEE40FEA2}"/>
              </a:ext>
            </a:extLst>
          </p:cNvPr>
          <p:cNvCxnSpPr>
            <a:cxnSpLocks/>
          </p:cNvCxnSpPr>
          <p:nvPr/>
        </p:nvCxnSpPr>
        <p:spPr>
          <a:xfrm flipV="1">
            <a:off x="2727999" y="2601816"/>
            <a:ext cx="359986" cy="818464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F515FB0-FA28-4D99-8A03-9E267B16176C}"/>
              </a:ext>
            </a:extLst>
          </p:cNvPr>
          <p:cNvCxnSpPr>
            <a:cxnSpLocks/>
          </p:cNvCxnSpPr>
          <p:nvPr/>
        </p:nvCxnSpPr>
        <p:spPr>
          <a:xfrm>
            <a:off x="6280227" y="2584166"/>
            <a:ext cx="373161" cy="876209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898249-56B9-4C38-98D6-6A2E1D403B99}"/>
              </a:ext>
            </a:extLst>
          </p:cNvPr>
          <p:cNvSpPr txBox="1"/>
          <p:nvPr/>
        </p:nvSpPr>
        <p:spPr>
          <a:xfrm>
            <a:off x="6495076" y="2611487"/>
            <a:ext cx="1120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merge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E515FF3-9C4A-4398-B860-BA5CBEDF9FA1}"/>
              </a:ext>
            </a:extLst>
          </p:cNvPr>
          <p:cNvGrpSpPr/>
          <p:nvPr/>
        </p:nvGrpSpPr>
        <p:grpSpPr>
          <a:xfrm>
            <a:off x="7229452" y="3716477"/>
            <a:ext cx="1443306" cy="793022"/>
            <a:chOff x="7229452" y="3716477"/>
            <a:chExt cx="1443306" cy="793022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9E6FA0D-E168-453E-B097-8421DBE06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9452" y="3716477"/>
              <a:ext cx="582908" cy="793022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EF1349-265E-4A58-B8AE-5BFE273A167B}"/>
                </a:ext>
              </a:extLst>
            </p:cNvPr>
            <p:cNvSpPr txBox="1"/>
            <p:nvPr/>
          </p:nvSpPr>
          <p:spPr>
            <a:xfrm>
              <a:off x="7551810" y="4007774"/>
              <a:ext cx="11209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  <a:latin typeface="+mn-ea"/>
                </a:rPr>
                <a:t>merge</a:t>
              </a:r>
              <a:endParaRPr lang="ko-KR" altLang="en-US" sz="24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26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0B8618-7466-1643-A62B-32811B778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87500"/>
            <a:ext cx="4749800" cy="3683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FFE406C-326E-354B-8A78-50194DD29C6C}"/>
              </a:ext>
            </a:extLst>
          </p:cNvPr>
          <p:cNvSpPr/>
          <p:nvPr/>
        </p:nvSpPr>
        <p:spPr>
          <a:xfrm>
            <a:off x="5220072" y="4869160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75E0A00-7AB9-4845-835B-F6726F715598}"/>
              </a:ext>
            </a:extLst>
          </p:cNvPr>
          <p:cNvSpPr txBox="1">
            <a:spLocks/>
          </p:cNvSpPr>
          <p:nvPr/>
        </p:nvSpPr>
        <p:spPr>
          <a:xfrm>
            <a:off x="611560" y="2924944"/>
            <a:ext cx="3687966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1pPr>
            <a:lvl2pPr marL="363538" indent="-269875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ͦ"/>
              <a:defRPr sz="24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2pPr>
            <a:lvl3pPr marL="446088" indent="-825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rgbClr val="FF0000"/>
                </a:solidFill>
                <a:latin typeface="+mn-ea"/>
                <a:ea typeface="+mn-ea"/>
              </a:rPr>
              <a:t>Git command </a:t>
            </a:r>
            <a:r>
              <a:rPr lang="ko-KR" altLang="en-US" sz="1800" dirty="0">
                <a:solidFill>
                  <a:srgbClr val="FF0000"/>
                </a:solidFill>
                <a:latin typeface="+mn-ea"/>
                <a:ea typeface="+mn-ea"/>
              </a:rPr>
              <a:t>지정</a:t>
            </a:r>
            <a:endParaRPr lang="en-US" altLang="ko-KR" sz="18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rgbClr val="FF0000"/>
                </a:solidFill>
                <a:latin typeface="+mn-ea"/>
                <a:ea typeface="+mn-ea"/>
              </a:rPr>
              <a:t>(default </a:t>
            </a:r>
            <a:r>
              <a:rPr lang="ko-KR" altLang="en-US" sz="1800" dirty="0">
                <a:solidFill>
                  <a:srgbClr val="FF0000"/>
                </a:solidFill>
                <a:latin typeface="+mn-ea"/>
                <a:ea typeface="+mn-ea"/>
              </a:rPr>
              <a:t>유지</a:t>
            </a:r>
            <a:r>
              <a:rPr lang="en-US" altLang="ko-KR" sz="180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ko-KR" altLang="en-US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042629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병합하기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(merge)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392021" y="1304986"/>
            <a:ext cx="8572466" cy="4932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r>
              <a:rPr lang="en-US" altLang="ko-KR" sz="2800" b="1" dirty="0">
                <a:solidFill>
                  <a:schemeClr val="tx1"/>
                </a:solidFill>
                <a:latin typeface="+mn-ea"/>
              </a:rPr>
              <a:t>master </a:t>
            </a:r>
            <a:r>
              <a:rPr lang="ko-KR" altLang="en-US" sz="2800" b="1" dirty="0" err="1">
                <a:solidFill>
                  <a:schemeClr val="tx1"/>
                </a:solidFill>
                <a:latin typeface="+mn-ea"/>
              </a:rPr>
              <a:t>브랜치에</a:t>
            </a:r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+mn-ea"/>
              </a:rPr>
              <a:t>feature-login </a:t>
            </a:r>
            <a:r>
              <a:rPr lang="ko-KR" altLang="en-US" sz="2800" b="1" dirty="0" err="1">
                <a:solidFill>
                  <a:schemeClr val="tx1"/>
                </a:solidFill>
                <a:latin typeface="+mn-ea"/>
              </a:rPr>
              <a:t>브랜치</a:t>
            </a:r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 병합하기</a:t>
            </a:r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현재 </a:t>
            </a:r>
            <a:r>
              <a:rPr lang="ko-KR" altLang="en-US" sz="2800" dirty="0" err="1">
                <a:solidFill>
                  <a:schemeClr val="tx1"/>
                </a:solidFill>
                <a:latin typeface="+mn-ea"/>
              </a:rPr>
              <a:t>브랜치가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master 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인지 확인하기</a:t>
            </a: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branch</a:t>
            </a:r>
          </a:p>
          <a:p>
            <a:pPr>
              <a:lnSpc>
                <a:spcPct val="150000"/>
              </a:lnSpc>
            </a:pPr>
            <a:endParaRPr lang="en-US" altLang="ko-KR" sz="2800" u="sng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u="sng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u="sng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85985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병합하기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(merge)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392021" y="1304986"/>
            <a:ext cx="8572466" cy="4932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master </a:t>
            </a:r>
            <a:r>
              <a:rPr lang="ko-KR" altLang="en-US" sz="2800" dirty="0" err="1">
                <a:solidFill>
                  <a:schemeClr val="tx1"/>
                </a:solidFill>
                <a:latin typeface="+mn-ea"/>
              </a:rPr>
              <a:t>브랜치에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feature-login </a:t>
            </a:r>
            <a:r>
              <a:rPr lang="ko-KR" altLang="en-US" sz="2800" dirty="0" err="1">
                <a:solidFill>
                  <a:schemeClr val="tx1"/>
                </a:solidFill>
                <a:latin typeface="+mn-ea"/>
              </a:rPr>
              <a:t>브랜치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병합하기</a:t>
            </a: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merge</a:t>
            </a:r>
            <a:r>
              <a:rPr lang="ko-KR" altLang="en-US" sz="2800" dirty="0">
                <a:solidFill>
                  <a:srgbClr val="0066FF"/>
                </a:solidFill>
                <a:latin typeface="+mn-ea"/>
              </a:rPr>
              <a:t> </a:t>
            </a:r>
            <a:r>
              <a:rPr lang="en-US" altLang="ko-KR" sz="2800" u="sng" dirty="0">
                <a:solidFill>
                  <a:srgbClr val="0066FF"/>
                </a:solidFill>
                <a:latin typeface="+mn-ea"/>
              </a:rPr>
              <a:t>feature-login</a:t>
            </a:r>
          </a:p>
          <a:p>
            <a:pPr>
              <a:lnSpc>
                <a:spcPct val="150000"/>
              </a:lnSpc>
            </a:pPr>
            <a:endParaRPr lang="en-US" altLang="ko-KR" sz="2800" u="sng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u="sng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u="sng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D6316A-218D-4004-998C-CD841D7BDFC0}"/>
              </a:ext>
            </a:extLst>
          </p:cNvPr>
          <p:cNvGrpSpPr/>
          <p:nvPr/>
        </p:nvGrpSpPr>
        <p:grpSpPr>
          <a:xfrm>
            <a:off x="899592" y="2852936"/>
            <a:ext cx="8352927" cy="3080229"/>
            <a:chOff x="577990" y="2805973"/>
            <a:chExt cx="8352927" cy="30802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1DB8968-C9E7-476B-895D-5670CF3E5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82"/>
            <a:stretch/>
          </p:blipFill>
          <p:spPr>
            <a:xfrm>
              <a:off x="624813" y="2805973"/>
              <a:ext cx="7730041" cy="194421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58C6812-760D-460D-BF2F-10EAF2315903}"/>
                </a:ext>
              </a:extLst>
            </p:cNvPr>
            <p:cNvSpPr/>
            <p:nvPr/>
          </p:nvSpPr>
          <p:spPr>
            <a:xfrm>
              <a:off x="577990" y="4757239"/>
              <a:ext cx="8352927" cy="11289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à"/>
              </a:pPr>
              <a:r>
                <a:rPr lang="ko-KR" altLang="en-US" sz="2400" dirty="0" err="1">
                  <a:latin typeface="+mn-ea"/>
                  <a:sym typeface="Wingdings" panose="05000000000000000000" pitchFamily="2" charset="2"/>
                </a:rPr>
                <a:t>커밋</a:t>
              </a:r>
              <a:r>
                <a:rPr lang="ko-KR" altLang="en-US" sz="2400" dirty="0">
                  <a:latin typeface="+mn-ea"/>
                  <a:sym typeface="Wingdings" panose="05000000000000000000" pitchFamily="2" charset="2"/>
                </a:rPr>
                <a:t> 자동으로 생성됨</a:t>
              </a:r>
              <a:r>
                <a:rPr lang="en-US" altLang="ko-KR" sz="2400" dirty="0">
                  <a:latin typeface="+mn-ea"/>
                  <a:sym typeface="Wingdings" panose="05000000000000000000" pitchFamily="2" charset="2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latin typeface="+mn-ea"/>
                  <a:sym typeface="Wingdings" panose="05000000000000000000" pitchFamily="2" charset="2"/>
                </a:rPr>
                <a:t>   </a:t>
              </a:r>
              <a:r>
                <a:rPr lang="ko-KR" altLang="en-US" sz="2400" dirty="0" err="1">
                  <a:latin typeface="+mn-ea"/>
                  <a:sym typeface="Wingdings" panose="05000000000000000000" pitchFamily="2" charset="2"/>
                </a:rPr>
                <a:t>커밋메세지</a:t>
              </a:r>
              <a:r>
                <a:rPr lang="ko-KR" altLang="en-US" sz="2400" dirty="0">
                  <a:latin typeface="+mn-ea"/>
                  <a:sym typeface="Wingdings" panose="05000000000000000000" pitchFamily="2" charset="2"/>
                </a:rPr>
                <a:t> 수정 후 저장 종료</a:t>
              </a:r>
              <a:r>
                <a:rPr lang="en-US" altLang="ko-KR" sz="2400" dirty="0">
                  <a:latin typeface="+mn-ea"/>
                  <a:sym typeface="Wingdings" panose="05000000000000000000" pitchFamily="2" charset="2"/>
                </a:rPr>
                <a:t>, [Esc]+:</a:t>
              </a:r>
              <a:r>
                <a:rPr lang="en-US" altLang="ko-KR" sz="2400" dirty="0" err="1">
                  <a:latin typeface="+mn-ea"/>
                  <a:sym typeface="Wingdings" panose="05000000000000000000" pitchFamily="2" charset="2"/>
                </a:rPr>
                <a:t>wq</a:t>
              </a:r>
              <a:r>
                <a:rPr lang="en-US" altLang="ko-KR" sz="2400" dirty="0">
                  <a:latin typeface="+mn-ea"/>
                  <a:sym typeface="Wingdings" panose="05000000000000000000" pitchFamily="2" charset="2"/>
                </a:rPr>
                <a:t>+[Enter]</a:t>
              </a:r>
              <a:endParaRPr lang="en-US" altLang="ko-KR" sz="24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438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병합하기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(merge)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392020" y="1304986"/>
            <a:ext cx="8140419" cy="4932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master </a:t>
            </a:r>
            <a:r>
              <a:rPr lang="ko-KR" altLang="en-US" sz="2800" dirty="0" err="1">
                <a:solidFill>
                  <a:schemeClr val="tx1"/>
                </a:solidFill>
                <a:latin typeface="+mn-ea"/>
              </a:rPr>
              <a:t>브랜치에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feature-login </a:t>
            </a:r>
            <a:r>
              <a:rPr lang="ko-KR" altLang="en-US" sz="2800" dirty="0" err="1">
                <a:solidFill>
                  <a:schemeClr val="tx1"/>
                </a:solidFill>
                <a:latin typeface="+mn-ea"/>
              </a:rPr>
              <a:t>브랜치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병합하기</a:t>
            </a: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u="sng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u="sng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u="sng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7C9D8B-AA91-4272-AAA0-A438F4D90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8"/>
          <a:stretch/>
        </p:blipFill>
        <p:spPr>
          <a:xfrm>
            <a:off x="611560" y="2501961"/>
            <a:ext cx="7582589" cy="164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6940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병합하기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(merge)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392021" y="1052736"/>
            <a:ext cx="7776864" cy="4932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git log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 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B40CBF-2696-4D36-8C3E-BEDB17267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070" y="1052736"/>
            <a:ext cx="5474767" cy="570632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1652062-F913-4152-9044-AA9688D1A4F9}"/>
              </a:ext>
            </a:extLst>
          </p:cNvPr>
          <p:cNvGrpSpPr/>
          <p:nvPr/>
        </p:nvGrpSpPr>
        <p:grpSpPr>
          <a:xfrm>
            <a:off x="2017070" y="1050545"/>
            <a:ext cx="5474766" cy="3818615"/>
            <a:chOff x="2017070" y="1050545"/>
            <a:chExt cx="5474766" cy="381861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60FB18-8B80-4D73-A049-1479979DC2BE}"/>
                </a:ext>
              </a:extLst>
            </p:cNvPr>
            <p:cNvSpPr/>
            <p:nvPr/>
          </p:nvSpPr>
          <p:spPr>
            <a:xfrm>
              <a:off x="2017070" y="3905900"/>
              <a:ext cx="5474766" cy="9632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936A7F-8199-4E89-B0D8-16A70BB3DE7E}"/>
                </a:ext>
              </a:extLst>
            </p:cNvPr>
            <p:cNvSpPr/>
            <p:nvPr/>
          </p:nvSpPr>
          <p:spPr>
            <a:xfrm>
              <a:off x="2017070" y="1050545"/>
              <a:ext cx="5474766" cy="9632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369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3-way Merge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423554" y="1378279"/>
            <a:ext cx="8180893" cy="4932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공통 부모 </a:t>
            </a:r>
            <a:r>
              <a:rPr lang="ko-KR" altLang="en-US" sz="2800" dirty="0" err="1">
                <a:solidFill>
                  <a:schemeClr val="tx1"/>
                </a:solidFill>
                <a:latin typeface="+mn-ea"/>
              </a:rPr>
              <a:t>커밋과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각 </a:t>
            </a:r>
            <a:r>
              <a:rPr lang="ko-KR" altLang="en-US" sz="2800" dirty="0" err="1">
                <a:solidFill>
                  <a:schemeClr val="tx1"/>
                </a:solidFill>
                <a:latin typeface="+mn-ea"/>
              </a:rPr>
              <a:t>브랜치의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최신 </a:t>
            </a:r>
            <a:r>
              <a:rPr lang="ko-KR" altLang="en-US" sz="2800" dirty="0" err="1">
                <a:solidFill>
                  <a:schemeClr val="tx1"/>
                </a:solidFill>
                <a:latin typeface="+mn-ea"/>
              </a:rPr>
              <a:t>커밋을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모두 고려하여 병합하는 방식으로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3-way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Merge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의 결과는 새로운 </a:t>
            </a:r>
            <a:r>
              <a:rPr lang="ko-KR" altLang="en-US" sz="2800" dirty="0" err="1">
                <a:solidFill>
                  <a:schemeClr val="tx1"/>
                </a:solidFill>
                <a:latin typeface="+mn-ea"/>
              </a:rPr>
              <a:t>커밋으로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생성됨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200" u="sng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903235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3-way Merge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BDBF31-7FEA-401C-B83D-1146BF538970}"/>
              </a:ext>
            </a:extLst>
          </p:cNvPr>
          <p:cNvSpPr/>
          <p:nvPr/>
        </p:nvSpPr>
        <p:spPr>
          <a:xfrm>
            <a:off x="2566558" y="3964809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2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F8EA6B-20DD-4A9C-9BB5-671334C1B690}"/>
              </a:ext>
            </a:extLst>
          </p:cNvPr>
          <p:cNvSpPr/>
          <p:nvPr/>
        </p:nvSpPr>
        <p:spPr>
          <a:xfrm>
            <a:off x="250178" y="3986663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1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CC9899-EA64-4F6D-9BC4-201C68B46D22}"/>
              </a:ext>
            </a:extLst>
          </p:cNvPr>
          <p:cNvSpPr/>
          <p:nvPr/>
        </p:nvSpPr>
        <p:spPr>
          <a:xfrm>
            <a:off x="4948417" y="5733256"/>
            <a:ext cx="1692188" cy="6082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feature-login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5BBDED-5092-4336-B05F-C2D7E2A8BBF3}"/>
              </a:ext>
            </a:extLst>
          </p:cNvPr>
          <p:cNvSpPr/>
          <p:nvPr/>
        </p:nvSpPr>
        <p:spPr>
          <a:xfrm>
            <a:off x="4948417" y="4529980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3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LoginService.java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1BC1597-B295-4D8C-A14E-96271B9C8944}"/>
              </a:ext>
            </a:extLst>
          </p:cNvPr>
          <p:cNvCxnSpPr>
            <a:cxnSpLocks/>
          </p:cNvCxnSpPr>
          <p:nvPr/>
        </p:nvCxnSpPr>
        <p:spPr>
          <a:xfrm flipH="1" flipV="1">
            <a:off x="4281353" y="4427104"/>
            <a:ext cx="614785" cy="46909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0148245-9752-46A1-8EE0-BA12539A2C3B}"/>
              </a:ext>
            </a:extLst>
          </p:cNvPr>
          <p:cNvCxnSpPr>
            <a:cxnSpLocks/>
          </p:cNvCxnSpPr>
          <p:nvPr/>
        </p:nvCxnSpPr>
        <p:spPr>
          <a:xfrm flipH="1">
            <a:off x="1923440" y="4303278"/>
            <a:ext cx="666998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268D28-2BE7-44B9-BFB8-40832BF2BCEA}"/>
              </a:ext>
            </a:extLst>
          </p:cNvPr>
          <p:cNvSpPr/>
          <p:nvPr/>
        </p:nvSpPr>
        <p:spPr>
          <a:xfrm>
            <a:off x="4882938" y="3089238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4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0AA778-D7BD-4622-867B-9E381246694B}"/>
              </a:ext>
            </a:extLst>
          </p:cNvPr>
          <p:cNvCxnSpPr>
            <a:cxnSpLocks/>
          </p:cNvCxnSpPr>
          <p:nvPr/>
        </p:nvCxnSpPr>
        <p:spPr>
          <a:xfrm flipH="1">
            <a:off x="4258746" y="3516282"/>
            <a:ext cx="624193" cy="54474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8000B9-D27A-4AC8-A5B0-DA3D043276E0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5794511" y="5138194"/>
            <a:ext cx="0" cy="595062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57B271-F5B2-4385-82C5-B02F150540B5}"/>
              </a:ext>
            </a:extLst>
          </p:cNvPr>
          <p:cNvSpPr/>
          <p:nvPr/>
        </p:nvSpPr>
        <p:spPr>
          <a:xfrm>
            <a:off x="7234354" y="3089238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Commit 5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MainService.java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918825A-04DF-4E73-AB6E-8CF8B82351E5}"/>
              </a:ext>
            </a:extLst>
          </p:cNvPr>
          <p:cNvCxnSpPr>
            <a:cxnSpLocks/>
          </p:cNvCxnSpPr>
          <p:nvPr/>
        </p:nvCxnSpPr>
        <p:spPr>
          <a:xfrm flipH="1">
            <a:off x="6567356" y="3361806"/>
            <a:ext cx="666998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11F99F5-8208-4783-8490-667AB6CCF776}"/>
              </a:ext>
            </a:extLst>
          </p:cNvPr>
          <p:cNvGrpSpPr/>
          <p:nvPr/>
        </p:nvGrpSpPr>
        <p:grpSpPr>
          <a:xfrm>
            <a:off x="7234354" y="1084886"/>
            <a:ext cx="1705887" cy="1606493"/>
            <a:chOff x="5537154" y="589024"/>
            <a:chExt cx="1705887" cy="160649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B057BB2-E6C3-4782-B3A0-7534E7BDAECB}"/>
                </a:ext>
              </a:extLst>
            </p:cNvPr>
            <p:cNvSpPr/>
            <p:nvPr/>
          </p:nvSpPr>
          <p:spPr>
            <a:xfrm>
              <a:off x="5550853" y="1587303"/>
              <a:ext cx="1692188" cy="6082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+mn-ea"/>
                </a:rPr>
                <a:t>master</a:t>
              </a:r>
              <a:endParaRPr lang="ko-KR" altLang="en-US" sz="2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812DAD7-2F81-4734-B61F-B553487A6C1A}"/>
                </a:ext>
              </a:extLst>
            </p:cNvPr>
            <p:cNvSpPr/>
            <p:nvPr/>
          </p:nvSpPr>
          <p:spPr>
            <a:xfrm>
              <a:off x="5537154" y="589024"/>
              <a:ext cx="1692188" cy="60821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+mn-ea"/>
                </a:rPr>
                <a:t>HEAD</a:t>
              </a:r>
              <a:endParaRPr lang="ko-KR" altLang="en-US" sz="2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0E380E98-68CE-479B-897E-A19E070B712A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6383248" y="1197238"/>
              <a:ext cx="7770" cy="390065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B7F4940-B96E-4BFB-BDD9-A4358874C066}"/>
              </a:ext>
            </a:extLst>
          </p:cNvPr>
          <p:cNvCxnSpPr>
            <a:cxnSpLocks/>
          </p:cNvCxnSpPr>
          <p:nvPr/>
        </p:nvCxnSpPr>
        <p:spPr>
          <a:xfrm>
            <a:off x="8088218" y="2691379"/>
            <a:ext cx="7770" cy="39006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B38119-C662-49F2-8B63-1A8B1E8F7046}"/>
              </a:ext>
            </a:extLst>
          </p:cNvPr>
          <p:cNvSpPr/>
          <p:nvPr/>
        </p:nvSpPr>
        <p:spPr>
          <a:xfrm>
            <a:off x="2566558" y="3964809"/>
            <a:ext cx="1662516" cy="6082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37943C9-AC34-4A61-A631-5DFA82C09EB4}"/>
              </a:ext>
            </a:extLst>
          </p:cNvPr>
          <p:cNvSpPr/>
          <p:nvPr/>
        </p:nvSpPr>
        <p:spPr>
          <a:xfrm>
            <a:off x="7256960" y="3081444"/>
            <a:ext cx="1662516" cy="6082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E58A1F-1968-45A9-A93C-8710A69CF79A}"/>
              </a:ext>
            </a:extLst>
          </p:cNvPr>
          <p:cNvSpPr/>
          <p:nvPr/>
        </p:nvSpPr>
        <p:spPr>
          <a:xfrm>
            <a:off x="4948417" y="4546074"/>
            <a:ext cx="1662516" cy="6082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707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29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614003-2D5F-40C4-B796-4870FCBBB90A}"/>
              </a:ext>
            </a:extLst>
          </p:cNvPr>
          <p:cNvSpPr/>
          <p:nvPr/>
        </p:nvSpPr>
        <p:spPr>
          <a:xfrm>
            <a:off x="118137" y="3992526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Commit 1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MainService.java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6AE8F5-DFA8-4F59-82DF-182D720D7EFE}"/>
              </a:ext>
            </a:extLst>
          </p:cNvPr>
          <p:cNvSpPr/>
          <p:nvPr/>
        </p:nvSpPr>
        <p:spPr>
          <a:xfrm>
            <a:off x="3574521" y="4814336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Commit 3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LoginService.java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5B5E3F2-B9A9-493C-B7DF-0F0D3544B896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3070465" y="3483968"/>
            <a:ext cx="579390" cy="50855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5B86F9-886A-4E0F-ACAD-3BE5F5643EFE}"/>
              </a:ext>
            </a:extLst>
          </p:cNvPr>
          <p:cNvSpPr/>
          <p:nvPr/>
        </p:nvSpPr>
        <p:spPr>
          <a:xfrm>
            <a:off x="3649855" y="3179861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Commit 4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MainService.java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C8AB39B-0589-494D-834A-1DA75BB4F1A6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070465" y="4597006"/>
            <a:ext cx="504056" cy="52143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9BE18AD-E4BF-4A47-B980-AD37F2373036}"/>
              </a:ext>
            </a:extLst>
          </p:cNvPr>
          <p:cNvCxnSpPr>
            <a:cxnSpLocks/>
          </p:cNvCxnSpPr>
          <p:nvPr/>
        </p:nvCxnSpPr>
        <p:spPr>
          <a:xfrm flipV="1">
            <a:off x="4421489" y="5422550"/>
            <a:ext cx="0" cy="595062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2F87BA9-E66B-4422-8302-6B05275AEBC1}"/>
              </a:ext>
            </a:extLst>
          </p:cNvPr>
          <p:cNvCxnSpPr>
            <a:cxnSpLocks/>
          </p:cNvCxnSpPr>
          <p:nvPr/>
        </p:nvCxnSpPr>
        <p:spPr>
          <a:xfrm flipH="1">
            <a:off x="1664578" y="4278031"/>
            <a:ext cx="666998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E68DEF-F134-4AB8-A0CB-D5948F42F000}"/>
              </a:ext>
            </a:extLst>
          </p:cNvPr>
          <p:cNvSpPr/>
          <p:nvPr/>
        </p:nvSpPr>
        <p:spPr>
          <a:xfrm>
            <a:off x="2008820" y="3992526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Commit 2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MainService.java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4A7026C-F19B-4284-BBB6-46B3F1FB526B}"/>
              </a:ext>
            </a:extLst>
          </p:cNvPr>
          <p:cNvCxnSpPr>
            <a:cxnSpLocks/>
          </p:cNvCxnSpPr>
          <p:nvPr/>
        </p:nvCxnSpPr>
        <p:spPr>
          <a:xfrm flipH="1">
            <a:off x="5187747" y="3483968"/>
            <a:ext cx="666998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685C0D-116D-41C3-9C03-4EDFF0888968}"/>
              </a:ext>
            </a:extLst>
          </p:cNvPr>
          <p:cNvSpPr/>
          <p:nvPr/>
        </p:nvSpPr>
        <p:spPr>
          <a:xfrm>
            <a:off x="5557148" y="3184867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Commit 5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MainService.java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B564C8-2A83-401B-ABA4-9FBE57B17BD6}"/>
              </a:ext>
            </a:extLst>
          </p:cNvPr>
          <p:cNvSpPr/>
          <p:nvPr/>
        </p:nvSpPr>
        <p:spPr>
          <a:xfrm>
            <a:off x="3580119" y="5834223"/>
            <a:ext cx="1692188" cy="6082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feature-login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9690911-B9D1-4337-8450-6FE57E50293A}"/>
              </a:ext>
            </a:extLst>
          </p:cNvPr>
          <p:cNvGrpSpPr/>
          <p:nvPr/>
        </p:nvGrpSpPr>
        <p:grpSpPr>
          <a:xfrm>
            <a:off x="5543449" y="1204166"/>
            <a:ext cx="1705887" cy="1996558"/>
            <a:chOff x="5532816" y="640640"/>
            <a:chExt cx="1705887" cy="199655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88CDC7B-158B-47AE-85CF-886CA6C98E7C}"/>
                </a:ext>
              </a:extLst>
            </p:cNvPr>
            <p:cNvSpPr/>
            <p:nvPr/>
          </p:nvSpPr>
          <p:spPr>
            <a:xfrm>
              <a:off x="5546515" y="1638919"/>
              <a:ext cx="1692188" cy="6082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master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9D34347-8424-42C2-A37B-3ECD7AE78051}"/>
                </a:ext>
              </a:extLst>
            </p:cNvPr>
            <p:cNvSpPr/>
            <p:nvPr/>
          </p:nvSpPr>
          <p:spPr>
            <a:xfrm>
              <a:off x="5532816" y="640640"/>
              <a:ext cx="1692188" cy="60821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HEAD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33D8D6A-67C3-4D2E-843C-6BD07B0D1338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6378910" y="1248854"/>
              <a:ext cx="7770" cy="390065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D2BAE08-562E-4F8A-A25B-0B94DACF75D5}"/>
                </a:ext>
              </a:extLst>
            </p:cNvPr>
            <p:cNvCxnSpPr>
              <a:cxnSpLocks/>
            </p:cNvCxnSpPr>
            <p:nvPr/>
          </p:nvCxnSpPr>
          <p:spPr>
            <a:xfrm>
              <a:off x="6371140" y="2247133"/>
              <a:ext cx="7770" cy="390065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DB5570-F25B-462F-B244-72040E356FEA}"/>
              </a:ext>
            </a:extLst>
          </p:cNvPr>
          <p:cNvGrpSpPr/>
          <p:nvPr/>
        </p:nvGrpSpPr>
        <p:grpSpPr>
          <a:xfrm>
            <a:off x="5266709" y="3548948"/>
            <a:ext cx="3678217" cy="1629469"/>
            <a:chOff x="5266709" y="3488974"/>
            <a:chExt cx="3678217" cy="16294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998B91-49EA-4649-AE24-88652A4689F6}"/>
                </a:ext>
              </a:extLst>
            </p:cNvPr>
            <p:cNvSpPr/>
            <p:nvPr/>
          </p:nvSpPr>
          <p:spPr>
            <a:xfrm>
              <a:off x="7423004" y="3996368"/>
              <a:ext cx="1521922" cy="6082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Merge Commit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46BF6C58-8E88-4973-A11C-DEF89B38DBC7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H="1" flipV="1">
              <a:off x="7249336" y="3488974"/>
              <a:ext cx="512702" cy="503552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F6ECCC85-923E-432C-B044-A2CDFB086007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5266709" y="4597006"/>
              <a:ext cx="2495329" cy="521437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6118BBB-B400-40B8-9837-78B12B9D85B8}"/>
              </a:ext>
            </a:extLst>
          </p:cNvPr>
          <p:cNvGrpSpPr/>
          <p:nvPr/>
        </p:nvGrpSpPr>
        <p:grpSpPr>
          <a:xfrm>
            <a:off x="7337871" y="1204166"/>
            <a:ext cx="1705887" cy="2852176"/>
            <a:chOff x="7327238" y="640640"/>
            <a:chExt cx="1705887" cy="285217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70A5D1-C291-40B8-86A2-9EDDDD483A6D}"/>
                </a:ext>
              </a:extLst>
            </p:cNvPr>
            <p:cNvSpPr/>
            <p:nvPr/>
          </p:nvSpPr>
          <p:spPr>
            <a:xfrm>
              <a:off x="7340937" y="1638919"/>
              <a:ext cx="1692188" cy="6082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master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A34351D-9705-46C8-884F-063B52DE645B}"/>
                </a:ext>
              </a:extLst>
            </p:cNvPr>
            <p:cNvSpPr/>
            <p:nvPr/>
          </p:nvSpPr>
          <p:spPr>
            <a:xfrm>
              <a:off x="7327238" y="640640"/>
              <a:ext cx="1692188" cy="60821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HEAD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06FDBDB8-FD53-43DC-850F-A5EA7B248E6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8173332" y="1248854"/>
              <a:ext cx="7770" cy="390065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6CC9DE02-CE5B-4A8C-9CEA-45A9453871A4}"/>
                </a:ext>
              </a:extLst>
            </p:cNvPr>
            <p:cNvCxnSpPr>
              <a:cxnSpLocks/>
              <a:stCxn id="36" idx="2"/>
              <a:endCxn id="18" idx="0"/>
            </p:cNvCxnSpPr>
            <p:nvPr/>
          </p:nvCxnSpPr>
          <p:spPr>
            <a:xfrm flipH="1">
              <a:off x="8173332" y="2247133"/>
              <a:ext cx="13699" cy="1245683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제목 1">
            <a:extLst>
              <a:ext uri="{FF2B5EF4-FFF2-40B4-BE49-F238E27FC236}">
                <a16:creationId xmlns:a16="http://schemas.microsoft.com/office/drawing/2014/main" id="{C04E1AD3-2B63-4F36-86C1-E6479CEC2D8E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3-way Merge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6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E538075-D6F1-4EFC-BB96-0F7D64093DCD}"/>
              </a:ext>
            </a:extLst>
          </p:cNvPr>
          <p:cNvSpPr/>
          <p:nvPr/>
        </p:nvSpPr>
        <p:spPr>
          <a:xfrm>
            <a:off x="2508919" y="4159973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Commit 2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MainService.java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D03DA6-AD73-407D-AADF-D26CC945F961}"/>
              </a:ext>
            </a:extLst>
          </p:cNvPr>
          <p:cNvSpPr/>
          <p:nvPr/>
        </p:nvSpPr>
        <p:spPr>
          <a:xfrm>
            <a:off x="192539" y="4181827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Commit 1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MainService.java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5550A2-AAF7-4B02-A370-D237B3217396}"/>
              </a:ext>
            </a:extLst>
          </p:cNvPr>
          <p:cNvSpPr/>
          <p:nvPr/>
        </p:nvSpPr>
        <p:spPr>
          <a:xfrm>
            <a:off x="4890778" y="5928420"/>
            <a:ext cx="1692188" cy="6082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feature-login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85BFC2-1CD4-4F03-BBAD-0F28CB5FA000}"/>
              </a:ext>
            </a:extLst>
          </p:cNvPr>
          <p:cNvSpPr/>
          <p:nvPr/>
        </p:nvSpPr>
        <p:spPr>
          <a:xfrm>
            <a:off x="4890778" y="4725144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Commit 3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LoginService.java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4E60CCD-0F92-49FF-8CAA-483176A8295D}"/>
              </a:ext>
            </a:extLst>
          </p:cNvPr>
          <p:cNvCxnSpPr>
            <a:cxnSpLocks/>
          </p:cNvCxnSpPr>
          <p:nvPr/>
        </p:nvCxnSpPr>
        <p:spPr>
          <a:xfrm flipH="1" flipV="1">
            <a:off x="4223714" y="4622268"/>
            <a:ext cx="614785" cy="46909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0BF6659-FD67-40EE-9F70-76C9C482FF2F}"/>
              </a:ext>
            </a:extLst>
          </p:cNvPr>
          <p:cNvCxnSpPr>
            <a:cxnSpLocks/>
          </p:cNvCxnSpPr>
          <p:nvPr/>
        </p:nvCxnSpPr>
        <p:spPr>
          <a:xfrm flipH="1">
            <a:off x="1865801" y="4498442"/>
            <a:ext cx="666998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B059C9-7105-4B96-962A-804E54B3B39A}"/>
              </a:ext>
            </a:extLst>
          </p:cNvPr>
          <p:cNvSpPr/>
          <p:nvPr/>
        </p:nvSpPr>
        <p:spPr>
          <a:xfrm>
            <a:off x="4825299" y="3284402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Commit 4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MainService.java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E03D7A1-8063-4604-9AC6-01F585DDA8D3}"/>
              </a:ext>
            </a:extLst>
          </p:cNvPr>
          <p:cNvCxnSpPr>
            <a:cxnSpLocks/>
          </p:cNvCxnSpPr>
          <p:nvPr/>
        </p:nvCxnSpPr>
        <p:spPr>
          <a:xfrm flipH="1">
            <a:off x="4201107" y="3711446"/>
            <a:ext cx="624193" cy="54474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846C35-6EE8-4D0F-BCB1-69CA44571A33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5736872" y="5333358"/>
            <a:ext cx="0" cy="595062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AFBE8E-34D2-498B-A31B-80C40582C0E3}"/>
              </a:ext>
            </a:extLst>
          </p:cNvPr>
          <p:cNvSpPr/>
          <p:nvPr/>
        </p:nvSpPr>
        <p:spPr>
          <a:xfrm>
            <a:off x="7176715" y="3284402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Commit 5</a:t>
            </a:r>
          </a:p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MainService.java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BAED1A9-5B9D-47E1-BF27-1BE69B681C7F}"/>
              </a:ext>
            </a:extLst>
          </p:cNvPr>
          <p:cNvCxnSpPr>
            <a:cxnSpLocks/>
          </p:cNvCxnSpPr>
          <p:nvPr/>
        </p:nvCxnSpPr>
        <p:spPr>
          <a:xfrm flipH="1">
            <a:off x="6509717" y="3556970"/>
            <a:ext cx="666998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E6BDD2F-FA85-4E99-A3F4-5729E77F7AEE}"/>
              </a:ext>
            </a:extLst>
          </p:cNvPr>
          <p:cNvGrpSpPr/>
          <p:nvPr/>
        </p:nvGrpSpPr>
        <p:grpSpPr>
          <a:xfrm>
            <a:off x="7176715" y="1280050"/>
            <a:ext cx="1705887" cy="1606493"/>
            <a:chOff x="5537154" y="589024"/>
            <a:chExt cx="1705887" cy="160649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40B6BD-70B6-4AC7-B18F-F2BBE76B7852}"/>
                </a:ext>
              </a:extLst>
            </p:cNvPr>
            <p:cNvSpPr/>
            <p:nvPr/>
          </p:nvSpPr>
          <p:spPr>
            <a:xfrm>
              <a:off x="5550853" y="1587303"/>
              <a:ext cx="1692188" cy="6082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master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5199EAC-0022-437C-8BF5-B3D912B8DF1F}"/>
                </a:ext>
              </a:extLst>
            </p:cNvPr>
            <p:cNvSpPr/>
            <p:nvPr/>
          </p:nvSpPr>
          <p:spPr>
            <a:xfrm>
              <a:off x="5537154" y="589024"/>
              <a:ext cx="1692188" cy="60821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HEAD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0E1E7E6-C013-4DCB-BC9F-CD856F8949B3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6383248" y="1197238"/>
              <a:ext cx="7770" cy="390065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AF364CE-3183-462A-8478-6468FD2889A5}"/>
              </a:ext>
            </a:extLst>
          </p:cNvPr>
          <p:cNvCxnSpPr>
            <a:cxnSpLocks/>
          </p:cNvCxnSpPr>
          <p:nvPr/>
        </p:nvCxnSpPr>
        <p:spPr>
          <a:xfrm>
            <a:off x="8030579" y="2886543"/>
            <a:ext cx="7770" cy="39006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1E4957-28B1-4799-8126-489BD143A591}"/>
              </a:ext>
            </a:extLst>
          </p:cNvPr>
          <p:cNvSpPr/>
          <p:nvPr/>
        </p:nvSpPr>
        <p:spPr>
          <a:xfrm>
            <a:off x="2508919" y="4159973"/>
            <a:ext cx="1662516" cy="6082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83DA0F-5762-406F-AF06-D7B1867B08F6}"/>
              </a:ext>
            </a:extLst>
          </p:cNvPr>
          <p:cNvSpPr/>
          <p:nvPr/>
        </p:nvSpPr>
        <p:spPr>
          <a:xfrm>
            <a:off x="7199321" y="3276608"/>
            <a:ext cx="1662516" cy="6082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255B4D-89EC-43B2-99B4-E62E3D5369DB}"/>
              </a:ext>
            </a:extLst>
          </p:cNvPr>
          <p:cNvSpPr/>
          <p:nvPr/>
        </p:nvSpPr>
        <p:spPr>
          <a:xfrm>
            <a:off x="7164288" y="4725144"/>
            <a:ext cx="1692188" cy="608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Commit 6</a:t>
            </a:r>
          </a:p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MainService.java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FE2A72C-DBD7-4595-A2C1-03E0A2B1A6B8}"/>
              </a:ext>
            </a:extLst>
          </p:cNvPr>
          <p:cNvCxnSpPr>
            <a:cxnSpLocks/>
          </p:cNvCxnSpPr>
          <p:nvPr/>
        </p:nvCxnSpPr>
        <p:spPr>
          <a:xfrm flipH="1">
            <a:off x="6517487" y="5017231"/>
            <a:ext cx="666998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F264F7-C9A8-4343-881E-BA36348FB6A3}"/>
              </a:ext>
            </a:extLst>
          </p:cNvPr>
          <p:cNvSpPr/>
          <p:nvPr/>
        </p:nvSpPr>
        <p:spPr>
          <a:xfrm>
            <a:off x="7181401" y="4746394"/>
            <a:ext cx="1662516" cy="6082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+mj-ea"/>
                <a:ea typeface="+mj-ea"/>
              </a:rPr>
              <a:t>브랜치</a:t>
            </a:r>
            <a:r>
              <a:rPr lang="ko-KR" altLang="en-US" b="1" dirty="0">
                <a:latin typeface="+mj-ea"/>
                <a:ea typeface="+mj-ea"/>
              </a:rPr>
              <a:t> 병합은 항상 성공하는가</a:t>
            </a:r>
            <a:r>
              <a:rPr lang="en-US" altLang="ko-KR" b="1" dirty="0">
                <a:latin typeface="+mj-ea"/>
                <a:ea typeface="+mj-ea"/>
              </a:rPr>
              <a:t>?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5628464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323528" y="1321504"/>
            <a:ext cx="9117903" cy="482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 git checkout feature-login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vi MainService.java</a:t>
            </a:r>
            <a:endParaRPr lang="en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내용 추가 후 저장하고 종료하기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(: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</a:rPr>
              <a:t>wq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E099B7-E7D1-43F4-B9A5-43A946DD5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54" y="4680166"/>
            <a:ext cx="4793494" cy="175761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+mj-ea"/>
                <a:ea typeface="+mj-ea"/>
              </a:rPr>
              <a:t>새로운 </a:t>
            </a:r>
            <a:r>
              <a:rPr lang="ko-KR" altLang="en-US" b="1" dirty="0" err="1">
                <a:latin typeface="+mj-ea"/>
                <a:ea typeface="+mj-ea"/>
              </a:rPr>
              <a:t>커밋</a:t>
            </a:r>
            <a:r>
              <a:rPr lang="ko-KR" altLang="en-US" b="1" dirty="0">
                <a:latin typeface="+mj-ea"/>
                <a:ea typeface="+mj-ea"/>
              </a:rPr>
              <a:t> 만들기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09FCC5-0E50-4F1D-A47F-34F9B1D9B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000689"/>
            <a:ext cx="4776532" cy="146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BA623B79-807F-451D-BCE7-D03A5DDD82E7}"/>
              </a:ext>
            </a:extLst>
          </p:cNvPr>
          <p:cNvSpPr/>
          <p:nvPr/>
        </p:nvSpPr>
        <p:spPr>
          <a:xfrm>
            <a:off x="2783802" y="4224826"/>
            <a:ext cx="1008112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C5BEAA6-AA33-423D-A941-BB2E6C4AF58E}"/>
              </a:ext>
            </a:extLst>
          </p:cNvPr>
          <p:cNvCxnSpPr/>
          <p:nvPr/>
        </p:nvCxnSpPr>
        <p:spPr>
          <a:xfrm>
            <a:off x="1043608" y="6145818"/>
            <a:ext cx="2748306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4842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278633" y="1412998"/>
            <a:ext cx="9117903" cy="482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git add MainService.java</a:t>
            </a:r>
            <a:endParaRPr kumimoji="1"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$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git commit -m "Commit 6 on feature-login branch"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+mj-ea"/>
                <a:ea typeface="+mj-ea"/>
              </a:rPr>
              <a:t>새로운 </a:t>
            </a:r>
            <a:r>
              <a:rPr lang="ko-KR" altLang="en-US" b="1" dirty="0" err="1">
                <a:latin typeface="+mj-ea"/>
                <a:ea typeface="+mj-ea"/>
              </a:rPr>
              <a:t>커밋</a:t>
            </a:r>
            <a:r>
              <a:rPr lang="ko-KR" altLang="en-US" b="1" dirty="0">
                <a:latin typeface="+mj-ea"/>
                <a:ea typeface="+mj-ea"/>
              </a:rPr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536358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EE20F3-C2A0-8D48-A775-6E00BF9D5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87500"/>
            <a:ext cx="4749800" cy="3683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A2996C-7325-8140-86A4-42B7D98E4FAA}"/>
              </a:ext>
            </a:extLst>
          </p:cNvPr>
          <p:cNvSpPr/>
          <p:nvPr/>
        </p:nvSpPr>
        <p:spPr>
          <a:xfrm>
            <a:off x="5220072" y="4869160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8D8360D-4344-FA42-A803-C862DA87D96A}"/>
              </a:ext>
            </a:extLst>
          </p:cNvPr>
          <p:cNvSpPr txBox="1">
            <a:spLocks/>
          </p:cNvSpPr>
          <p:nvPr/>
        </p:nvSpPr>
        <p:spPr>
          <a:xfrm>
            <a:off x="1538402" y="2204864"/>
            <a:ext cx="3687966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1pPr>
            <a:lvl2pPr marL="363538" indent="-269875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ͦ"/>
              <a:defRPr sz="24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2pPr>
            <a:lvl3pPr marL="446088" indent="-825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rgbClr val="FF0000"/>
                </a:solidFill>
                <a:latin typeface="+mn-ea"/>
                <a:ea typeface="+mn-ea"/>
              </a:rPr>
              <a:t>(default </a:t>
            </a:r>
            <a:r>
              <a:rPr lang="ko-KR" altLang="en-US" sz="1800" dirty="0">
                <a:solidFill>
                  <a:srgbClr val="FF0000"/>
                </a:solidFill>
                <a:latin typeface="+mn-ea"/>
                <a:ea typeface="+mn-ea"/>
              </a:rPr>
              <a:t>유지</a:t>
            </a:r>
            <a:r>
              <a:rPr lang="en-US" altLang="ko-KR" sz="180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ko-KR" altLang="en-US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040071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0AEDCF2-4A91-4660-A5AF-8622F1DE8405}"/>
              </a:ext>
            </a:extLst>
          </p:cNvPr>
          <p:cNvSpPr/>
          <p:nvPr/>
        </p:nvSpPr>
        <p:spPr>
          <a:xfrm>
            <a:off x="392021" y="1304986"/>
            <a:ext cx="8865367" cy="482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master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브랜치에서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</a:rPr>
              <a:t>featrue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-login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브랜치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내용 병합하기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checkout </a:t>
            </a:r>
            <a:r>
              <a:rPr lang="en-US" altLang="ko-KR" sz="2800" u="sng" dirty="0">
                <a:solidFill>
                  <a:srgbClr val="0066FF"/>
                </a:solidFill>
                <a:latin typeface="+mn-ea"/>
              </a:rPr>
              <a:t>master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merge </a:t>
            </a:r>
            <a:r>
              <a:rPr lang="en-US" altLang="ko-KR" sz="2800" u="sng" dirty="0">
                <a:solidFill>
                  <a:srgbClr val="0066FF"/>
                </a:solidFill>
                <a:latin typeface="+mn-ea"/>
              </a:rPr>
              <a:t>feature-login</a:t>
            </a:r>
            <a:endParaRPr kumimoji="1" lang="en-US" altLang="ko-KR" sz="2800" u="sng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728411-3F2E-43AE-BF79-7EFD755E6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1" r="3484"/>
          <a:stretch/>
        </p:blipFill>
        <p:spPr>
          <a:xfrm>
            <a:off x="767933" y="3789151"/>
            <a:ext cx="8113542" cy="136804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브랜치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병합하기</a:t>
            </a:r>
          </a:p>
        </p:txBody>
      </p:sp>
    </p:spTree>
    <p:extLst>
      <p:ext uri="{BB962C8B-B14F-4D97-AF65-F5344CB8AC3E}">
        <p14:creationId xmlns:p14="http://schemas.microsoft.com/office/powerpoint/2010/main" val="345433114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EDBE7F1-E2A5-4574-8432-01650130ED64}"/>
              </a:ext>
            </a:extLst>
          </p:cNvPr>
          <p:cNvSpPr/>
          <p:nvPr/>
        </p:nvSpPr>
        <p:spPr>
          <a:xfrm>
            <a:off x="611560" y="1349374"/>
            <a:ext cx="8865367" cy="482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개발하는 기능의 목적에 맞게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어떤 변경사항을 어떻게 반영할지를 결정하고 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수정하여 반영하는 것을 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conflict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을 해결하는 과정이라 한다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2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+mj-ea"/>
                <a:ea typeface="+mj-ea"/>
              </a:rPr>
              <a:t>변경사항의 충돌</a:t>
            </a:r>
            <a:r>
              <a:rPr lang="en-US" altLang="ko-KR" b="1" dirty="0">
                <a:latin typeface="+mj-ea"/>
                <a:ea typeface="+mj-ea"/>
              </a:rPr>
              <a:t>(conflict)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8322908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E8E25C-D8DC-4D61-8BF5-4C453902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53" y="260648"/>
            <a:ext cx="8356691" cy="1196975"/>
          </a:xfrm>
        </p:spPr>
        <p:txBody>
          <a:bodyPr/>
          <a:lstStyle/>
          <a:p>
            <a:r>
              <a:rPr lang="ko-KR" altLang="en-US" dirty="0"/>
              <a:t>변경사항의 충돌</a:t>
            </a:r>
            <a:r>
              <a:rPr lang="en-US" altLang="ko-KR" dirty="0"/>
              <a:t>(conflict)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DBE7F1-E2A5-4574-8432-01650130ED64}"/>
              </a:ext>
            </a:extLst>
          </p:cNvPr>
          <p:cNvSpPr/>
          <p:nvPr/>
        </p:nvSpPr>
        <p:spPr>
          <a:xfrm>
            <a:off x="392021" y="1304986"/>
            <a:ext cx="8865367" cy="482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충돌 발생한 파일 확인하기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(unmerged)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status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C6144-73F5-42C9-91C1-6E6BF978D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965654"/>
            <a:ext cx="7659045" cy="25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184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E8E25C-D8DC-4D61-8BF5-4C453902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53" y="260648"/>
            <a:ext cx="8356691" cy="1196975"/>
          </a:xfrm>
        </p:spPr>
        <p:txBody>
          <a:bodyPr/>
          <a:lstStyle/>
          <a:p>
            <a:r>
              <a:rPr lang="ko-KR" altLang="en-US" dirty="0"/>
              <a:t>충돌</a:t>
            </a:r>
            <a:r>
              <a:rPr lang="en-US" altLang="ko-KR" dirty="0"/>
              <a:t>(conflict) </a:t>
            </a:r>
            <a:r>
              <a:rPr lang="ko-KR" altLang="en-US" dirty="0"/>
              <a:t>해결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DBE7F1-E2A5-4574-8432-01650130ED64}"/>
              </a:ext>
            </a:extLst>
          </p:cNvPr>
          <p:cNvSpPr/>
          <p:nvPr/>
        </p:nvSpPr>
        <p:spPr>
          <a:xfrm>
            <a:off x="393653" y="1196752"/>
            <a:ext cx="8865367" cy="482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1)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직접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merge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하기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 $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vi MainService.java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         수정하지 않고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:q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로 종료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413C72-5BA3-4DB2-8ABC-022AA3A3F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199755"/>
            <a:ext cx="4536504" cy="3430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360243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E8E25C-D8DC-4D61-8BF5-4C453902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53" y="260648"/>
            <a:ext cx="8356691" cy="1196975"/>
          </a:xfrm>
        </p:spPr>
        <p:txBody>
          <a:bodyPr/>
          <a:lstStyle/>
          <a:p>
            <a:r>
              <a:rPr lang="ko-KR" altLang="en-US" dirty="0"/>
              <a:t>충돌</a:t>
            </a:r>
            <a:r>
              <a:rPr lang="en-US" altLang="ko-KR" dirty="0"/>
              <a:t>(conflict) </a:t>
            </a:r>
            <a:r>
              <a:rPr lang="ko-KR" altLang="en-US" dirty="0"/>
              <a:t>해결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DBE7F1-E2A5-4574-8432-01650130ED64}"/>
              </a:ext>
            </a:extLst>
          </p:cNvPr>
          <p:cNvSpPr/>
          <p:nvPr/>
        </p:nvSpPr>
        <p:spPr>
          <a:xfrm>
            <a:off x="392021" y="1304986"/>
            <a:ext cx="8865367" cy="482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2) </a:t>
            </a:r>
            <a:r>
              <a:rPr lang="en-US" altLang="ko-KR" sz="2800" dirty="0" err="1">
                <a:solidFill>
                  <a:schemeClr val="tx1"/>
                </a:solidFill>
                <a:latin typeface="+mn-ea"/>
              </a:rPr>
              <a:t>mergetool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사용하기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</a:t>
            </a:r>
            <a:r>
              <a:rPr lang="en-US" altLang="ko-KR" sz="2800" dirty="0" err="1">
                <a:solidFill>
                  <a:srgbClr val="0066FF"/>
                </a:solidFill>
                <a:latin typeface="+mn-ea"/>
              </a:rPr>
              <a:t>mergetool</a:t>
            </a: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28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0DDB2E-8C14-4CFB-A643-271AC203C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18" y="2924944"/>
            <a:ext cx="8388682" cy="295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54B459-8E08-4840-813A-255159511441}"/>
              </a:ext>
            </a:extLst>
          </p:cNvPr>
          <p:cNvSpPr txBox="1"/>
          <p:nvPr/>
        </p:nvSpPr>
        <p:spPr>
          <a:xfrm>
            <a:off x="6060928" y="5507313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+mj-lt"/>
              </a:rPr>
              <a:t>vimdiff</a:t>
            </a:r>
            <a:r>
              <a:rPr lang="en-US" altLang="ko-KR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+mj-lt"/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203053004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E8E25C-D8DC-4D61-8BF5-4C453902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53" y="260648"/>
            <a:ext cx="8356691" cy="1196975"/>
          </a:xfrm>
        </p:spPr>
        <p:txBody>
          <a:bodyPr/>
          <a:lstStyle/>
          <a:p>
            <a:r>
              <a:rPr lang="en-US" altLang="ko-KR" dirty="0"/>
              <a:t>[Tip] </a:t>
            </a:r>
            <a:r>
              <a:rPr lang="en-US" altLang="ko-KR" dirty="0" err="1"/>
              <a:t>bc</a:t>
            </a:r>
            <a:r>
              <a:rPr lang="en-US" altLang="ko-KR" dirty="0"/>
              <a:t> is not available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DBE7F1-E2A5-4574-8432-01650130ED64}"/>
              </a:ext>
            </a:extLst>
          </p:cNvPr>
          <p:cNvSpPr/>
          <p:nvPr/>
        </p:nvSpPr>
        <p:spPr>
          <a:xfrm>
            <a:off x="392021" y="1196752"/>
            <a:ext cx="8865367" cy="482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tx1"/>
                </a:solidFill>
                <a:latin typeface="+mn-ea"/>
              </a:rPr>
              <a:t>vimdiff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입력시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아래 메시지 발생하면 아래 설정 후 재시도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$ </a:t>
            </a:r>
            <a:r>
              <a:rPr lang="en-US" altLang="ko-KR" sz="2400" b="1" dirty="0">
                <a:solidFill>
                  <a:srgbClr val="0066FF"/>
                </a:solidFill>
                <a:latin typeface="+mn-ea"/>
              </a:rPr>
              <a:t>git config </a:t>
            </a:r>
            <a:r>
              <a:rPr lang="en-US" altLang="ko-KR" sz="2400" b="1" dirty="0" err="1">
                <a:solidFill>
                  <a:srgbClr val="0066FF"/>
                </a:solidFill>
                <a:latin typeface="+mn-ea"/>
              </a:rPr>
              <a:t>merge.tool</a:t>
            </a:r>
            <a:r>
              <a:rPr lang="en-US" altLang="ko-KR" sz="2400" b="1" dirty="0">
                <a:solidFill>
                  <a:srgbClr val="0066FF"/>
                </a:solidFill>
                <a:latin typeface="+mn-ea"/>
              </a:rPr>
              <a:t> </a:t>
            </a:r>
            <a:r>
              <a:rPr lang="en-US" altLang="ko-KR" sz="2400" b="1" dirty="0" err="1">
                <a:solidFill>
                  <a:srgbClr val="0066FF"/>
                </a:solidFill>
                <a:latin typeface="+mn-ea"/>
              </a:rPr>
              <a:t>vimdiff</a:t>
            </a:r>
            <a:endParaRPr lang="en-US" altLang="ko-KR" sz="2400" b="1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4B459-8E08-4840-813A-255159511441}"/>
              </a:ext>
            </a:extLst>
          </p:cNvPr>
          <p:cNvSpPr txBox="1"/>
          <p:nvPr/>
        </p:nvSpPr>
        <p:spPr>
          <a:xfrm>
            <a:off x="6060928" y="5399079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+mj-lt"/>
              </a:rPr>
              <a:t>vimdiff</a:t>
            </a:r>
            <a:r>
              <a:rPr lang="en-US" altLang="ko-KR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+mj-lt"/>
              </a:rPr>
              <a:t>입력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C42974-F1C7-4142-9C74-91F7C2A33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01" y="2816710"/>
            <a:ext cx="8339837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4682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6E4E98-C425-4529-B124-D4C2C07A8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57623"/>
            <a:ext cx="9121930" cy="4663844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D5E8E25C-D8DC-4D61-8BF5-4C453902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53" y="260648"/>
            <a:ext cx="8356691" cy="1196975"/>
          </a:xfrm>
        </p:spPr>
        <p:txBody>
          <a:bodyPr/>
          <a:lstStyle/>
          <a:p>
            <a:r>
              <a:rPr lang="ko-KR" altLang="en-US" dirty="0"/>
              <a:t>충돌</a:t>
            </a:r>
            <a:r>
              <a:rPr lang="en-US" altLang="ko-KR" dirty="0"/>
              <a:t>(conflict) </a:t>
            </a:r>
            <a:r>
              <a:rPr lang="ko-KR" altLang="en-US" dirty="0"/>
              <a:t>해결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2AB92-6EBF-414E-A869-C44009F867B6}"/>
              </a:ext>
            </a:extLst>
          </p:cNvPr>
          <p:cNvSpPr txBox="1"/>
          <p:nvPr/>
        </p:nvSpPr>
        <p:spPr>
          <a:xfrm>
            <a:off x="1619672" y="1750448"/>
            <a:ext cx="752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j-lt"/>
              </a:rPr>
              <a:t>HEAD(Master)                        </a:t>
            </a:r>
            <a:r>
              <a:rPr lang="ko-KR" altLang="en-US" b="1" dirty="0">
                <a:solidFill>
                  <a:srgbClr val="FF0000"/>
                </a:solidFill>
                <a:latin typeface="+mj-lt"/>
              </a:rPr>
              <a:t>공통부모                               </a:t>
            </a:r>
            <a:r>
              <a:rPr lang="en-US" altLang="ko-KR" b="1" dirty="0">
                <a:solidFill>
                  <a:srgbClr val="FF0000"/>
                </a:solidFill>
                <a:latin typeface="+mj-lt"/>
              </a:rPr>
              <a:t>feature-login</a:t>
            </a:r>
            <a:endParaRPr lang="ko-KR" altLang="en-US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ED46D-0C3F-4819-8E32-4FD61458BF4C}"/>
              </a:ext>
            </a:extLst>
          </p:cNvPr>
          <p:cNvSpPr txBox="1"/>
          <p:nvPr/>
        </p:nvSpPr>
        <p:spPr>
          <a:xfrm>
            <a:off x="3635896" y="479715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j-lt"/>
              </a:rPr>
              <a:t>현재의 작업 디렉토리</a:t>
            </a:r>
          </a:p>
        </p:txBody>
      </p:sp>
    </p:spTree>
    <p:extLst>
      <p:ext uri="{BB962C8B-B14F-4D97-AF65-F5344CB8AC3E}">
        <p14:creationId xmlns:p14="http://schemas.microsoft.com/office/powerpoint/2010/main" val="381019773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E8E25C-D8DC-4D61-8BF5-4C453902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53" y="260648"/>
            <a:ext cx="8356691" cy="1196975"/>
          </a:xfrm>
        </p:spPr>
        <p:txBody>
          <a:bodyPr/>
          <a:lstStyle/>
          <a:p>
            <a:r>
              <a:rPr lang="ko-KR" altLang="en-US" dirty="0"/>
              <a:t>충돌</a:t>
            </a:r>
            <a:r>
              <a:rPr lang="en-US" altLang="ko-KR" dirty="0"/>
              <a:t>(conflict) </a:t>
            </a:r>
            <a:r>
              <a:rPr lang="ko-KR" altLang="en-US" dirty="0"/>
              <a:t>해결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2AB92-6EBF-414E-A869-C44009F867B6}"/>
              </a:ext>
            </a:extLst>
          </p:cNvPr>
          <p:cNvSpPr txBox="1"/>
          <p:nvPr/>
        </p:nvSpPr>
        <p:spPr>
          <a:xfrm>
            <a:off x="503321" y="1470274"/>
            <a:ext cx="6784358" cy="280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>
                <a:latin typeface="NanumSquare" panose="020B0600000101010101" pitchFamily="50" charset="-127"/>
                <a:ea typeface="NanumSquare" panose="020B0600000101010101" pitchFamily="50" charset="-127"/>
              </a:rPr>
              <a:t>개발자의 의도대로 수정 후</a:t>
            </a:r>
            <a:r>
              <a:rPr lang="en-US" altLang="ko-KR" sz="2400" b="1" dirty="0">
                <a:latin typeface="NanumSquare" panose="020B0600000101010101" pitchFamily="50" charset="-127"/>
                <a:ea typeface="NanumSquare" panose="020B0600000101010101" pitchFamily="50" charset="-127"/>
              </a:rPr>
              <a:t>,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 dirty="0">
                <a:latin typeface="NanumSquare" panose="020B0600000101010101" pitchFamily="50" charset="-127"/>
                <a:ea typeface="NanumSquare" panose="020B0600000101010101" pitchFamily="50" charset="-127"/>
              </a:rPr>
              <a:t>Conflict </a:t>
            </a:r>
            <a:r>
              <a:rPr lang="ko-KR" altLang="en-US" sz="2400" b="1" dirty="0">
                <a:latin typeface="NanumSquare" panose="020B0600000101010101" pitchFamily="50" charset="-127"/>
                <a:ea typeface="NanumSquare" panose="020B0600000101010101" pitchFamily="50" charset="-127"/>
              </a:rPr>
              <a:t>기호 제거</a:t>
            </a:r>
            <a:r>
              <a:rPr lang="en-US" altLang="ko-KR" sz="2400" b="1" dirty="0">
                <a:latin typeface="NanumSquare" panose="020B0600000101010101" pitchFamily="50" charset="-127"/>
                <a:ea typeface="NanumSquare" panose="020B0600000101010101" pitchFamily="50" charset="-127"/>
              </a:rPr>
              <a:t>( &lt;&lt;&lt;&lt;&lt;&lt; , ===== &gt;&gt;&gt;&gt;&gt;&gt; 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>
                <a:latin typeface="NanumSquare" panose="020B0600000101010101" pitchFamily="50" charset="-127"/>
                <a:ea typeface="NanumSquare" panose="020B0600000101010101" pitchFamily="50" charset="-127"/>
              </a:rPr>
              <a:t>수정 완료되면 저장 후 종료 </a:t>
            </a:r>
            <a:r>
              <a:rPr lang="en-US" altLang="ko-KR" sz="2400" b="1" dirty="0">
                <a:latin typeface="NanumSquare" panose="020B0600000101010101" pitchFamily="50" charset="-127"/>
                <a:ea typeface="NanumSquare" panose="020B0600000101010101" pitchFamily="50" charset="-127"/>
              </a:rPr>
              <a:t>([ESC]+:</a:t>
            </a:r>
            <a:r>
              <a:rPr lang="en-US" altLang="ko-KR" sz="2400" b="1" dirty="0" err="1">
                <a:latin typeface="NanumSquare" panose="020B0600000101010101" pitchFamily="50" charset="-127"/>
                <a:ea typeface="NanumSquare" panose="020B0600000101010101" pitchFamily="50" charset="-127"/>
              </a:rPr>
              <a:t>wq</a:t>
            </a:r>
            <a:r>
              <a:rPr lang="en-US" altLang="ko-KR" sz="2400" b="1" dirty="0">
                <a:latin typeface="NanumSquare" panose="020B0600000101010101" pitchFamily="50" charset="-127"/>
                <a:ea typeface="NanumSquare" panose="020B0600000101010101" pitchFamily="50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>
                <a:latin typeface="NanumSquare" panose="020B0600000101010101" pitchFamily="50" charset="-127"/>
                <a:ea typeface="NanumSquare" panose="020B0600000101010101" pitchFamily="50" charset="-127"/>
              </a:rPr>
              <a:t>나머지</a:t>
            </a:r>
            <a:r>
              <a:rPr lang="en-US" altLang="ko-KR" sz="2400" b="1" dirty="0">
                <a:latin typeface="NanumSquare" panose="020B0600000101010101" pitchFamily="50" charset="-127"/>
                <a:ea typeface="NanumSquare" panose="020B0600000101010101" pitchFamily="50" charset="-127"/>
              </a:rPr>
              <a:t> 3-way </a:t>
            </a:r>
            <a:r>
              <a:rPr lang="ko-KR" altLang="en-US" sz="2400" b="1" dirty="0">
                <a:latin typeface="NanumSquare" panose="020B0600000101010101" pitchFamily="50" charset="-127"/>
                <a:ea typeface="NanumSquare" panose="020B0600000101010101" pitchFamily="50" charset="-127"/>
              </a:rPr>
              <a:t>창은 수정 없이 종료 </a:t>
            </a:r>
            <a:r>
              <a:rPr lang="en-US" altLang="ko-KR" sz="2400" b="1" dirty="0">
                <a:latin typeface="NanumSquare" panose="020B0600000101010101" pitchFamily="50" charset="-127"/>
                <a:ea typeface="NanumSquare" panose="020B0600000101010101" pitchFamily="50" charset="-127"/>
              </a:rPr>
              <a:t>([ESC] + :q)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ko-KR" altLang="en-US" sz="2400" b="1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824405-811D-4B1A-AB95-E79136603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933056"/>
            <a:ext cx="5396420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118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E8E25C-D8DC-4D61-8BF5-4C453902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53" y="260648"/>
            <a:ext cx="8356691" cy="1196975"/>
          </a:xfrm>
        </p:spPr>
        <p:txBody>
          <a:bodyPr/>
          <a:lstStyle/>
          <a:p>
            <a:r>
              <a:rPr lang="ko-KR" altLang="en-US" dirty="0"/>
              <a:t>충돌</a:t>
            </a:r>
            <a:r>
              <a:rPr lang="en-US" altLang="ko-KR" dirty="0"/>
              <a:t>(conflict) </a:t>
            </a:r>
            <a:r>
              <a:rPr lang="ko-KR" altLang="en-US" dirty="0"/>
              <a:t>해결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2AB92-6EBF-414E-A869-C44009F867B6}"/>
              </a:ext>
            </a:extLst>
          </p:cNvPr>
          <p:cNvSpPr txBox="1"/>
          <p:nvPr/>
        </p:nvSpPr>
        <p:spPr>
          <a:xfrm>
            <a:off x="503321" y="1470274"/>
            <a:ext cx="8039380" cy="4533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5. </a:t>
            </a:r>
            <a:r>
              <a:rPr lang="ko-KR" altLang="en-US" sz="2800" dirty="0">
                <a:latin typeface="+mn-ea"/>
              </a:rPr>
              <a:t>병합이 제대로 되었는지 확인 후</a:t>
            </a:r>
            <a:r>
              <a:rPr lang="en-US" altLang="ko-KR" sz="2800" dirty="0">
                <a:latin typeface="+mn-ea"/>
              </a:rPr>
              <a:t>, commit </a:t>
            </a:r>
            <a:r>
              <a:rPr lang="ko-KR" altLang="en-US" sz="2800" dirty="0">
                <a:latin typeface="+mn-ea"/>
              </a:rPr>
              <a:t>생성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  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vi MainService.java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  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add  MainService.java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  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commit –m “Merge Commit 2”  </a:t>
            </a:r>
            <a:endParaRPr lang="ko-KR" altLang="en-US" sz="2800" dirty="0">
              <a:solidFill>
                <a:srgbClr val="0066FF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5D7BE7-13DA-4638-861D-D569EC976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780928"/>
            <a:ext cx="4104456" cy="20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1671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E8E25C-D8DC-4D61-8BF5-4C453902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53" y="260648"/>
            <a:ext cx="8356691" cy="1196975"/>
          </a:xfrm>
        </p:spPr>
        <p:txBody>
          <a:bodyPr/>
          <a:lstStyle/>
          <a:p>
            <a:r>
              <a:rPr lang="ko-KR" altLang="en-US" dirty="0"/>
              <a:t>충돌</a:t>
            </a:r>
            <a:r>
              <a:rPr lang="en-US" altLang="ko-KR" dirty="0"/>
              <a:t>(conflict) </a:t>
            </a:r>
            <a:r>
              <a:rPr lang="ko-KR" altLang="en-US" dirty="0"/>
              <a:t>해결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2AB92-6EBF-414E-A869-C44009F867B6}"/>
              </a:ext>
            </a:extLst>
          </p:cNvPr>
          <p:cNvSpPr txBox="1"/>
          <p:nvPr/>
        </p:nvSpPr>
        <p:spPr>
          <a:xfrm>
            <a:off x="503321" y="1470274"/>
            <a:ext cx="3196709" cy="1301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log --</a:t>
            </a:r>
            <a:r>
              <a:rPr lang="en-US" altLang="ko-KR" sz="2800" dirty="0" err="1">
                <a:solidFill>
                  <a:srgbClr val="0066FF"/>
                </a:solidFill>
                <a:latin typeface="+mn-ea"/>
              </a:rPr>
              <a:t>oneline</a:t>
            </a: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2800" dirty="0">
              <a:solidFill>
                <a:srgbClr val="0066FF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FE8AC0-EB38-4AF6-8BD3-D013C7D28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84" y="2348880"/>
            <a:ext cx="7836828" cy="247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66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5E1DF6B-898B-9D45-92FE-CBA69CEA9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87500"/>
            <a:ext cx="4749800" cy="3683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A2996C-7325-8140-86A4-42B7D98E4FAA}"/>
              </a:ext>
            </a:extLst>
          </p:cNvPr>
          <p:cNvSpPr/>
          <p:nvPr/>
        </p:nvSpPr>
        <p:spPr>
          <a:xfrm>
            <a:off x="5220072" y="4869160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8D8360D-4344-FA42-A803-C862DA87D96A}"/>
              </a:ext>
            </a:extLst>
          </p:cNvPr>
          <p:cNvSpPr txBox="1">
            <a:spLocks/>
          </p:cNvSpPr>
          <p:nvPr/>
        </p:nvSpPr>
        <p:spPr>
          <a:xfrm>
            <a:off x="1538402" y="2204864"/>
            <a:ext cx="3687966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1pPr>
            <a:lvl2pPr marL="363538" indent="-269875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ͦ"/>
              <a:defRPr sz="24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2pPr>
            <a:lvl3pPr marL="446088" indent="-825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rgbClr val="FF0000"/>
                </a:solidFill>
                <a:latin typeface="+mn-ea"/>
                <a:ea typeface="+mn-ea"/>
              </a:rPr>
              <a:t>(default </a:t>
            </a:r>
            <a:r>
              <a:rPr lang="ko-KR" altLang="en-US" sz="1800" dirty="0">
                <a:solidFill>
                  <a:srgbClr val="FF0000"/>
                </a:solidFill>
                <a:latin typeface="+mn-ea"/>
                <a:ea typeface="+mn-ea"/>
              </a:rPr>
              <a:t>유지</a:t>
            </a:r>
            <a:r>
              <a:rPr lang="en-US" altLang="ko-KR" sz="180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ko-KR" altLang="en-US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065529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E8E25C-D8DC-4D61-8BF5-4C453902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53" y="260648"/>
            <a:ext cx="8356691" cy="1196975"/>
          </a:xfrm>
        </p:spPr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활용 전략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2AB92-6EBF-414E-A869-C44009F867B6}"/>
              </a:ext>
            </a:extLst>
          </p:cNvPr>
          <p:cNvSpPr txBox="1"/>
          <p:nvPr/>
        </p:nvSpPr>
        <p:spPr>
          <a:xfrm>
            <a:off x="402016" y="1340768"/>
            <a:ext cx="8154797" cy="3344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Git </a:t>
            </a:r>
            <a:r>
              <a:rPr lang="ko-KR" altLang="en-US" sz="2400" dirty="0">
                <a:latin typeface="+mn-ea"/>
              </a:rPr>
              <a:t>을 이용한 </a:t>
            </a:r>
            <a:r>
              <a:rPr lang="ko-KR" altLang="en-US" sz="2400" dirty="0" err="1">
                <a:latin typeface="+mn-ea"/>
              </a:rPr>
              <a:t>브랜치</a:t>
            </a:r>
            <a:r>
              <a:rPr lang="ko-KR" altLang="en-US" sz="2400" dirty="0">
                <a:latin typeface="+mn-ea"/>
              </a:rPr>
              <a:t> 활용 방식은 개인</a:t>
            </a:r>
            <a:r>
              <a:rPr lang="en-US" altLang="ko-KR" sz="2400" dirty="0">
                <a:latin typeface="+mn-ea"/>
              </a:rPr>
              <a:t>/</a:t>
            </a:r>
            <a:r>
              <a:rPr lang="ko-KR" altLang="en-US" sz="2400" dirty="0">
                <a:latin typeface="+mn-ea"/>
              </a:rPr>
              <a:t>조직마다 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   </a:t>
            </a:r>
            <a:r>
              <a:rPr lang="ko-KR" altLang="en-US" sz="2400" dirty="0">
                <a:latin typeface="+mn-ea"/>
              </a:rPr>
              <a:t>다를 수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66FF"/>
                </a:solidFill>
                <a:latin typeface="+mn-ea"/>
              </a:rPr>
              <a:t>중요한 것은 소스코드의 효율적인 관리를 위해</a:t>
            </a: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   </a:t>
            </a:r>
            <a:r>
              <a:rPr lang="ko-KR" altLang="en-US" sz="2400" dirty="0">
                <a:solidFill>
                  <a:srgbClr val="0066FF"/>
                </a:solidFill>
                <a:latin typeface="+mn-ea"/>
              </a:rPr>
              <a:t>프로젝트의 모든 리스크를 최소화하는 방향으로  </a:t>
            </a: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66FF"/>
                </a:solidFill>
                <a:latin typeface="+mn-ea"/>
              </a:rPr>
              <a:t>   일관되고 생산적인 방식으로 조직에 맞게 프로세스화 </a:t>
            </a: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   </a:t>
            </a:r>
            <a:r>
              <a:rPr lang="ko-KR" altLang="en-US" sz="2400" dirty="0">
                <a:solidFill>
                  <a:srgbClr val="0066FF"/>
                </a:solidFill>
                <a:latin typeface="+mn-ea"/>
              </a:rPr>
              <a:t>시켜야 한다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08453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95287" y="2488363"/>
            <a:ext cx="8353426" cy="180473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5400" b="1" dirty="0"/>
              <a:t>Git </a:t>
            </a:r>
            <a:r>
              <a:rPr lang="ko-KR" altLang="en-US" sz="5400" b="1" dirty="0"/>
              <a:t>태그</a:t>
            </a:r>
            <a:br>
              <a:rPr lang="en-US" altLang="ko-KR" sz="5400" b="1" dirty="0"/>
            </a:br>
            <a:r>
              <a:rPr lang="en-US" altLang="ko-KR" sz="5400" b="1" dirty="0"/>
              <a:t>(Git Tag)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03057150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E8E25C-D8DC-4D61-8BF5-4C453902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53" y="260648"/>
            <a:ext cx="8356691" cy="1196975"/>
          </a:xfrm>
        </p:spPr>
        <p:txBody>
          <a:bodyPr/>
          <a:lstStyle/>
          <a:p>
            <a:r>
              <a:rPr lang="ko-KR" altLang="en-US" dirty="0"/>
              <a:t>태그 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A7D791-7104-4E2E-86C7-C49E68373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71" y="1471077"/>
            <a:ext cx="718025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3173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E8E25C-D8DC-4D61-8BF5-4C453902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53" y="260648"/>
            <a:ext cx="8356691" cy="1196975"/>
          </a:xfrm>
        </p:spPr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에서 </a:t>
            </a:r>
            <a:r>
              <a:rPr lang="ko-KR" altLang="en-US" dirty="0" err="1"/>
              <a:t>태그란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2AB92-6EBF-414E-A869-C44009F867B6}"/>
              </a:ext>
            </a:extLst>
          </p:cNvPr>
          <p:cNvSpPr txBox="1"/>
          <p:nvPr/>
        </p:nvSpPr>
        <p:spPr>
          <a:xfrm>
            <a:off x="402016" y="1340768"/>
            <a:ext cx="8537915" cy="4822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태그는 특정 시점의 소스코드 정보를 기록함</a:t>
            </a:r>
            <a:endParaRPr lang="en-US" altLang="ko-KR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프로젝트 개발 도중 </a:t>
            </a:r>
            <a:r>
              <a:rPr lang="ko-KR" altLang="en-US" sz="2400" dirty="0" err="1">
                <a:latin typeface="+mn-ea"/>
              </a:rPr>
              <a:t>의미있는</a:t>
            </a:r>
            <a:r>
              <a:rPr lang="ko-KR" altLang="en-US" sz="2400" dirty="0">
                <a:latin typeface="+mn-ea"/>
              </a:rPr>
              <a:t> 시점의 </a:t>
            </a:r>
            <a:r>
              <a:rPr lang="ko-KR" altLang="en-US" sz="2400" dirty="0" err="1">
                <a:latin typeface="+mn-ea"/>
              </a:rPr>
              <a:t>커밋을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err="1">
                <a:latin typeface="+mn-ea"/>
              </a:rPr>
              <a:t>태깅한</a:t>
            </a:r>
            <a:r>
              <a:rPr lang="ko-KR" altLang="en-US" sz="2400" dirty="0">
                <a:latin typeface="+mn-ea"/>
              </a:rPr>
              <a:t> 것</a:t>
            </a:r>
            <a:endParaRPr lang="en-US" altLang="ko-KR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+mn-ea"/>
              </a:rPr>
              <a:t>의미있는</a:t>
            </a:r>
            <a:r>
              <a:rPr lang="ko-KR" altLang="en-US" sz="2400" dirty="0">
                <a:latin typeface="+mn-ea"/>
              </a:rPr>
              <a:t> 시점이란</a:t>
            </a:r>
            <a:r>
              <a:rPr lang="en-US" altLang="ko-KR" sz="2400" dirty="0"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     - </a:t>
            </a:r>
            <a:r>
              <a:rPr lang="en-US" altLang="ko-KR" sz="2200" dirty="0">
                <a:latin typeface="+mn-ea"/>
              </a:rPr>
              <a:t>1</a:t>
            </a:r>
            <a:r>
              <a:rPr lang="ko-KR" altLang="en-US" sz="2200" dirty="0">
                <a:latin typeface="+mn-ea"/>
              </a:rPr>
              <a:t>차 목표 기능 개발 완료되었을 때</a:t>
            </a:r>
            <a:r>
              <a:rPr lang="en-US" altLang="ko-KR" sz="2200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+mn-ea"/>
              </a:rPr>
              <a:t>     - </a:t>
            </a:r>
            <a:r>
              <a:rPr lang="ko-KR" altLang="en-US" sz="2200" dirty="0">
                <a:latin typeface="+mn-ea"/>
              </a:rPr>
              <a:t>매우 중요한 이슈가 해결되었을 때</a:t>
            </a:r>
            <a:r>
              <a:rPr lang="en-US" altLang="ko-KR" sz="2200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+mn-ea"/>
              </a:rPr>
              <a:t>     - </a:t>
            </a:r>
            <a:r>
              <a:rPr lang="ko-KR" altLang="en-US" sz="2200" dirty="0">
                <a:latin typeface="+mn-ea"/>
              </a:rPr>
              <a:t>기능 개발 완료 및 테스트까지 모두 완료하여 통과하였을 때</a:t>
            </a:r>
            <a:r>
              <a:rPr lang="en-US" altLang="ko-KR" sz="2200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+mn-ea"/>
              </a:rPr>
              <a:t>     - </a:t>
            </a:r>
            <a:r>
              <a:rPr lang="ko-KR" altLang="en-US" sz="2200" dirty="0">
                <a:latin typeface="+mn-ea"/>
              </a:rPr>
              <a:t>고객에게 소프트웨어를 배포할 때</a:t>
            </a:r>
            <a:r>
              <a:rPr lang="en-US" altLang="ko-KR" sz="2200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+mn-ea"/>
              </a:rPr>
              <a:t>     - … </a:t>
            </a:r>
            <a:r>
              <a:rPr lang="ko-KR" altLang="en-US" sz="2200" dirty="0">
                <a:latin typeface="+mn-ea"/>
              </a:rPr>
              <a:t>  </a:t>
            </a:r>
            <a:endParaRPr lang="en-US" altLang="ko-KR" sz="2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984229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E8E25C-D8DC-4D61-8BF5-4C453902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53" y="260648"/>
            <a:ext cx="8356691" cy="1196975"/>
          </a:xfrm>
        </p:spPr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에서 </a:t>
            </a:r>
            <a:r>
              <a:rPr lang="ko-KR" altLang="en-US" dirty="0" err="1"/>
              <a:t>태그란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EF31F6-2F4F-47A9-B7EE-A0B3FBE81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302753"/>
            <a:ext cx="7136579" cy="453976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08B4E15-8EE1-4A8C-8108-CFCCBF7C2E87}"/>
              </a:ext>
            </a:extLst>
          </p:cNvPr>
          <p:cNvSpPr/>
          <p:nvPr/>
        </p:nvSpPr>
        <p:spPr>
          <a:xfrm>
            <a:off x="793484" y="5858024"/>
            <a:ext cx="7668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그림출처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https://medium.com/@omar.tamimid1/tagging-a-release-for-your-android-app-using-git-8fd1938d5bdc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727717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E8E25C-D8DC-4D61-8BF5-4C453902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53" y="260648"/>
            <a:ext cx="8356691" cy="1196975"/>
          </a:xfrm>
        </p:spPr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태그 생성하기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4EBEC2D-5866-49F9-B905-C6B0A10A96CB}"/>
              </a:ext>
            </a:extLst>
          </p:cNvPr>
          <p:cNvGrpSpPr/>
          <p:nvPr/>
        </p:nvGrpSpPr>
        <p:grpSpPr>
          <a:xfrm>
            <a:off x="3053442" y="2048278"/>
            <a:ext cx="2530092" cy="621038"/>
            <a:chOff x="3130762" y="1543802"/>
            <a:chExt cx="3697162" cy="6210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5B5B50-2593-4970-BD27-1451D2BB4F79}"/>
                </a:ext>
              </a:extLst>
            </p:cNvPr>
            <p:cNvSpPr txBox="1"/>
            <p:nvPr/>
          </p:nvSpPr>
          <p:spPr>
            <a:xfrm>
              <a:off x="3130762" y="1543802"/>
              <a:ext cx="12700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+mn-ea"/>
                </a:rPr>
                <a:t>issue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3985370-4115-4A22-A1A5-6803AAFAEE59}"/>
                </a:ext>
              </a:extLst>
            </p:cNvPr>
            <p:cNvSpPr/>
            <p:nvPr/>
          </p:nvSpPr>
          <p:spPr>
            <a:xfrm>
              <a:off x="3227524" y="1987263"/>
              <a:ext cx="3600400" cy="17757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B612DB5-7562-418E-BEBA-28AE97E91024}"/>
              </a:ext>
            </a:extLst>
          </p:cNvPr>
          <p:cNvSpPr txBox="1"/>
          <p:nvPr/>
        </p:nvSpPr>
        <p:spPr>
          <a:xfrm>
            <a:off x="1989977" y="4221351"/>
            <a:ext cx="1986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feature-login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99CD7A-1489-481B-8247-2917956B3034}"/>
              </a:ext>
            </a:extLst>
          </p:cNvPr>
          <p:cNvGrpSpPr/>
          <p:nvPr/>
        </p:nvGrpSpPr>
        <p:grpSpPr>
          <a:xfrm>
            <a:off x="824162" y="3090670"/>
            <a:ext cx="7495676" cy="676660"/>
            <a:chOff x="912521" y="2768148"/>
            <a:chExt cx="6755823" cy="6466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E6B1B3-84EE-476C-B659-5DE62C59A037}"/>
                </a:ext>
              </a:extLst>
            </p:cNvPr>
            <p:cNvSpPr txBox="1"/>
            <p:nvPr/>
          </p:nvSpPr>
          <p:spPr>
            <a:xfrm>
              <a:off x="912521" y="2768148"/>
              <a:ext cx="1015103" cy="441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+mn-ea"/>
                </a:rPr>
                <a:t>master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1A8D2AA-0E80-41B4-A299-C36E3F20BDBF}"/>
                </a:ext>
              </a:extLst>
            </p:cNvPr>
            <p:cNvSpPr/>
            <p:nvPr/>
          </p:nvSpPr>
          <p:spPr>
            <a:xfrm>
              <a:off x="1016012" y="3212307"/>
              <a:ext cx="6652332" cy="202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DED610-5881-4FD9-8B8A-64B4A916FBFC}"/>
              </a:ext>
            </a:extLst>
          </p:cNvPr>
          <p:cNvSpPr/>
          <p:nvPr/>
        </p:nvSpPr>
        <p:spPr>
          <a:xfrm>
            <a:off x="1989978" y="4695678"/>
            <a:ext cx="4313636" cy="21189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F327CEB-67BA-48B6-8A8C-A3DE7C87CD9C}"/>
              </a:ext>
            </a:extLst>
          </p:cNvPr>
          <p:cNvCxnSpPr>
            <a:cxnSpLocks/>
          </p:cNvCxnSpPr>
          <p:nvPr/>
        </p:nvCxnSpPr>
        <p:spPr>
          <a:xfrm>
            <a:off x="1688258" y="3823097"/>
            <a:ext cx="301719" cy="783907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A2E573-A264-4B6C-935A-96D9F9FC0234}"/>
              </a:ext>
            </a:extLst>
          </p:cNvPr>
          <p:cNvCxnSpPr>
            <a:cxnSpLocks/>
          </p:cNvCxnSpPr>
          <p:nvPr/>
        </p:nvCxnSpPr>
        <p:spPr>
          <a:xfrm flipV="1">
            <a:off x="2803429" y="2716367"/>
            <a:ext cx="359986" cy="818464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58860D-5F99-42C9-9AF5-93F088956BFB}"/>
              </a:ext>
            </a:extLst>
          </p:cNvPr>
          <p:cNvCxnSpPr>
            <a:cxnSpLocks/>
          </p:cNvCxnSpPr>
          <p:nvPr/>
        </p:nvCxnSpPr>
        <p:spPr>
          <a:xfrm>
            <a:off x="5583534" y="2701971"/>
            <a:ext cx="373161" cy="876209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211297A-86F8-4736-8358-A91A4E5A16C9}"/>
              </a:ext>
            </a:extLst>
          </p:cNvPr>
          <p:cNvCxnSpPr>
            <a:cxnSpLocks/>
          </p:cNvCxnSpPr>
          <p:nvPr/>
        </p:nvCxnSpPr>
        <p:spPr>
          <a:xfrm flipV="1">
            <a:off x="6303614" y="3787936"/>
            <a:ext cx="432048" cy="907742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F5DE7F8-5D9E-4991-B80F-54DE70D58355}"/>
              </a:ext>
            </a:extLst>
          </p:cNvPr>
          <p:cNvGrpSpPr/>
          <p:nvPr/>
        </p:nvGrpSpPr>
        <p:grpSpPr>
          <a:xfrm>
            <a:off x="7032219" y="2144142"/>
            <a:ext cx="785793" cy="1915675"/>
            <a:chOff x="7032219" y="2144142"/>
            <a:chExt cx="785793" cy="191567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94BDAAC-755A-4691-BE99-5892E48EC81C}"/>
                </a:ext>
              </a:extLst>
            </p:cNvPr>
            <p:cNvSpPr/>
            <p:nvPr/>
          </p:nvSpPr>
          <p:spPr>
            <a:xfrm>
              <a:off x="7329613" y="3344422"/>
              <a:ext cx="147438" cy="71539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07BC804-BC10-4271-8D11-B0CB8E659EDB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32" y="2669316"/>
              <a:ext cx="0" cy="649119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650359-C226-4C1F-8817-FCC992163ED1}"/>
                </a:ext>
              </a:extLst>
            </p:cNvPr>
            <p:cNvSpPr txBox="1"/>
            <p:nvPr/>
          </p:nvSpPr>
          <p:spPr>
            <a:xfrm>
              <a:off x="7032219" y="2144142"/>
              <a:ext cx="7857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  <a:latin typeface="+mn-ea"/>
                </a:rPr>
                <a:t>v1.0</a:t>
              </a:r>
              <a:endParaRPr lang="ko-KR" altLang="en-US" sz="24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07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E8E25C-D8DC-4D61-8BF5-4C453902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53" y="260648"/>
            <a:ext cx="8356691" cy="1196975"/>
          </a:xfrm>
        </p:spPr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태그의 종류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BC5CA-2233-410A-A262-43958B8934C0}"/>
              </a:ext>
            </a:extLst>
          </p:cNvPr>
          <p:cNvSpPr txBox="1"/>
          <p:nvPr/>
        </p:nvSpPr>
        <p:spPr>
          <a:xfrm>
            <a:off x="389766" y="1556792"/>
            <a:ext cx="8438529" cy="3908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+mn-ea"/>
              </a:rPr>
              <a:t>Lightweight </a:t>
            </a:r>
            <a:r>
              <a:rPr lang="ko-KR" altLang="en-US" sz="2800" b="1" dirty="0">
                <a:latin typeface="+mn-ea"/>
              </a:rPr>
              <a:t>태그</a:t>
            </a:r>
            <a:endParaRPr lang="en-US" altLang="ko-KR" sz="2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n-ea"/>
              </a:rPr>
              <a:t>     </a:t>
            </a:r>
            <a:r>
              <a:rPr lang="ko-KR" altLang="en-US" sz="2800" dirty="0">
                <a:latin typeface="+mn-ea"/>
              </a:rPr>
              <a:t>버전명과 같은 태그명만 남기는 태그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+mn-ea"/>
              </a:rPr>
              <a:t>Annotated </a:t>
            </a:r>
            <a:r>
              <a:rPr lang="ko-KR" altLang="en-US" sz="2800" b="1" dirty="0">
                <a:latin typeface="+mn-ea"/>
              </a:rPr>
              <a:t>태그</a:t>
            </a:r>
            <a:endParaRPr lang="en-US" altLang="ko-KR" sz="2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     </a:t>
            </a:r>
            <a:r>
              <a:rPr lang="en-US" altLang="ko-KR" sz="2400" dirty="0">
                <a:latin typeface="+mn-ea"/>
              </a:rPr>
              <a:t>Git </a:t>
            </a:r>
            <a:r>
              <a:rPr lang="ko-KR" altLang="en-US" sz="2400" dirty="0">
                <a:latin typeface="+mn-ea"/>
              </a:rPr>
              <a:t>데이터베이스에 태그를 만든 사람의 이름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이메일</a:t>
            </a:r>
            <a:r>
              <a:rPr lang="en-US" altLang="ko-KR" sz="2400" dirty="0"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</a:rPr>
              <a:t>     태그 생성 날짜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태그 메시지 등을 저장한 태그</a:t>
            </a:r>
          </a:p>
        </p:txBody>
      </p:sp>
    </p:spTree>
    <p:extLst>
      <p:ext uri="{BB962C8B-B14F-4D97-AF65-F5344CB8AC3E}">
        <p14:creationId xmlns:p14="http://schemas.microsoft.com/office/powerpoint/2010/main" val="318302684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E8E25C-D8DC-4D61-8BF5-4C453902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53" y="260648"/>
            <a:ext cx="8356691" cy="1196975"/>
          </a:xfrm>
        </p:spPr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태그 생성하기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BC5CA-2233-410A-A262-43958B8934C0}"/>
              </a:ext>
            </a:extLst>
          </p:cNvPr>
          <p:cNvSpPr txBox="1"/>
          <p:nvPr/>
        </p:nvSpPr>
        <p:spPr>
          <a:xfrm>
            <a:off x="389766" y="1556792"/>
            <a:ext cx="7201010" cy="3240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</a:rPr>
              <a:t>Lightweight </a:t>
            </a:r>
            <a:r>
              <a:rPr lang="ko-KR" altLang="en-US" sz="2800" dirty="0">
                <a:latin typeface="+mn-ea"/>
              </a:rPr>
              <a:t>태그 생성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    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tag </a:t>
            </a:r>
            <a:r>
              <a:rPr lang="en-US" altLang="ko-KR" sz="2800" u="sng" dirty="0">
                <a:solidFill>
                  <a:srgbClr val="0066FF"/>
                </a:solidFill>
                <a:latin typeface="+mn-ea"/>
              </a:rPr>
              <a:t>[</a:t>
            </a:r>
            <a:r>
              <a:rPr lang="ko-KR" altLang="en-US" sz="2800" u="sng" dirty="0" err="1">
                <a:solidFill>
                  <a:srgbClr val="0066FF"/>
                </a:solidFill>
                <a:latin typeface="+mn-ea"/>
              </a:rPr>
              <a:t>태그명</a:t>
            </a:r>
            <a:r>
              <a:rPr lang="en-US" altLang="ko-KR" sz="2800" u="sng" dirty="0">
                <a:solidFill>
                  <a:srgbClr val="0066FF"/>
                </a:solidFill>
                <a:latin typeface="+mn-ea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+mn-ea"/>
              </a:rPr>
              <a:t>Annotated </a:t>
            </a:r>
            <a:r>
              <a:rPr lang="ko-KR" altLang="en-US" sz="2800" dirty="0">
                <a:latin typeface="+mn-ea"/>
              </a:rPr>
              <a:t>태그 생성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    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tag –a </a:t>
            </a:r>
            <a:r>
              <a:rPr lang="en-US" altLang="ko-KR" sz="2800" u="sng" dirty="0">
                <a:solidFill>
                  <a:srgbClr val="0066FF"/>
                </a:solidFill>
                <a:latin typeface="+mn-ea"/>
              </a:rPr>
              <a:t>[</a:t>
            </a:r>
            <a:r>
              <a:rPr lang="ko-KR" altLang="en-US" sz="2800" u="sng" dirty="0" err="1">
                <a:solidFill>
                  <a:srgbClr val="0066FF"/>
                </a:solidFill>
                <a:latin typeface="+mn-ea"/>
              </a:rPr>
              <a:t>태그명</a:t>
            </a:r>
            <a:r>
              <a:rPr lang="en-US" altLang="ko-KR" sz="2800" u="sng" dirty="0">
                <a:solidFill>
                  <a:srgbClr val="0066FF"/>
                </a:solidFill>
                <a:latin typeface="+mn-ea"/>
              </a:rPr>
              <a:t>]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 –m </a:t>
            </a:r>
            <a:r>
              <a:rPr lang="en-US" altLang="ko-KR" sz="2800" u="sng" dirty="0">
                <a:solidFill>
                  <a:srgbClr val="0066FF"/>
                </a:solidFill>
                <a:latin typeface="+mn-ea"/>
              </a:rPr>
              <a:t>[</a:t>
            </a:r>
            <a:r>
              <a:rPr lang="ko-KR" altLang="en-US" sz="2800" u="sng" dirty="0">
                <a:solidFill>
                  <a:srgbClr val="0066FF"/>
                </a:solidFill>
                <a:latin typeface="+mn-ea"/>
              </a:rPr>
              <a:t>태그 메시지</a:t>
            </a:r>
            <a:r>
              <a:rPr lang="en-US" altLang="ko-KR" sz="2800" u="sng" dirty="0">
                <a:solidFill>
                  <a:srgbClr val="0066FF"/>
                </a:solidFill>
                <a:latin typeface="+mn-ea"/>
              </a:rPr>
              <a:t>]</a:t>
            </a:r>
            <a:endParaRPr lang="ko-KR" altLang="en-US" sz="2800" u="sng" dirty="0">
              <a:solidFill>
                <a:srgbClr val="0066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610493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E8E25C-D8DC-4D61-8BF5-4C453902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53" y="260648"/>
            <a:ext cx="8356691" cy="1196975"/>
          </a:xfrm>
        </p:spPr>
        <p:txBody>
          <a:bodyPr/>
          <a:lstStyle/>
          <a:p>
            <a:r>
              <a:rPr lang="en-US" altLang="ko-KR" dirty="0"/>
              <a:t>Annotated </a:t>
            </a:r>
            <a:r>
              <a:rPr lang="ko-KR" altLang="en-US" dirty="0"/>
              <a:t>태그 생성하기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BC5CA-2233-410A-A262-43958B8934C0}"/>
              </a:ext>
            </a:extLst>
          </p:cNvPr>
          <p:cNvSpPr txBox="1"/>
          <p:nvPr/>
        </p:nvSpPr>
        <p:spPr>
          <a:xfrm>
            <a:off x="537480" y="1236818"/>
            <a:ext cx="8247771" cy="1301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tag –a </a:t>
            </a:r>
            <a:r>
              <a:rPr lang="en-US" altLang="ko-KR" sz="2800" u="sng" dirty="0">
                <a:solidFill>
                  <a:srgbClr val="0066FF"/>
                </a:solidFill>
                <a:latin typeface="+mn-ea"/>
              </a:rPr>
              <a:t>v1.0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 –m </a:t>
            </a:r>
            <a:r>
              <a:rPr lang="en-US" altLang="ko-KR" sz="2800" u="sng" dirty="0">
                <a:solidFill>
                  <a:srgbClr val="0066FF"/>
                </a:solidFill>
                <a:latin typeface="+mn-ea"/>
              </a:rPr>
              <a:t>“Implemented login feature”</a:t>
            </a: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$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 </a:t>
            </a:r>
            <a:r>
              <a:rPr lang="en-US" altLang="ko-KR" sz="2800" dirty="0">
                <a:latin typeface="+mn-ea"/>
              </a:rPr>
              <a:t>git log</a:t>
            </a:r>
            <a:endParaRPr lang="ko-KR" altLang="en-US" sz="2800" dirty="0">
              <a:latin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9885D8D-0FB9-44C7-9DEC-C4CEA654DF23}"/>
              </a:ext>
            </a:extLst>
          </p:cNvPr>
          <p:cNvGrpSpPr/>
          <p:nvPr/>
        </p:nvGrpSpPr>
        <p:grpSpPr>
          <a:xfrm>
            <a:off x="899592" y="2636912"/>
            <a:ext cx="7681112" cy="3816866"/>
            <a:chOff x="880214" y="2780486"/>
            <a:chExt cx="7681112" cy="381686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C351372-125B-43CA-99D7-6BD11557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214" y="2852936"/>
              <a:ext cx="7681112" cy="374441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B1C68B3-CDE6-47E6-9B25-367134C48C0F}"/>
                </a:ext>
              </a:extLst>
            </p:cNvPr>
            <p:cNvSpPr/>
            <p:nvPr/>
          </p:nvSpPr>
          <p:spPr>
            <a:xfrm>
              <a:off x="7432528" y="2780486"/>
              <a:ext cx="1098442" cy="3765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48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E8E25C-D8DC-4D61-8BF5-4C453902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53" y="260648"/>
            <a:ext cx="8356691" cy="1196975"/>
          </a:xfrm>
        </p:spPr>
        <p:txBody>
          <a:bodyPr/>
          <a:lstStyle/>
          <a:p>
            <a:r>
              <a:rPr lang="ko-KR" altLang="en-US" dirty="0"/>
              <a:t>태그 정보 확인하기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BC5CA-2233-410A-A262-43958B8934C0}"/>
              </a:ext>
            </a:extLst>
          </p:cNvPr>
          <p:cNvSpPr txBox="1"/>
          <p:nvPr/>
        </p:nvSpPr>
        <p:spPr>
          <a:xfrm>
            <a:off x="539552" y="1457623"/>
            <a:ext cx="2680542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show </a:t>
            </a:r>
            <a:r>
              <a:rPr lang="en-US" altLang="ko-KR" sz="2800" u="sng" dirty="0">
                <a:solidFill>
                  <a:srgbClr val="0066FF"/>
                </a:solidFill>
                <a:latin typeface="+mn-ea"/>
              </a:rPr>
              <a:t>v1.0</a:t>
            </a:r>
            <a:endParaRPr lang="ko-KR" altLang="en-US" sz="2800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1C68B3-CDE6-47E6-9B25-367134C48C0F}"/>
              </a:ext>
            </a:extLst>
          </p:cNvPr>
          <p:cNvSpPr/>
          <p:nvPr/>
        </p:nvSpPr>
        <p:spPr>
          <a:xfrm>
            <a:off x="7432528" y="2780485"/>
            <a:ext cx="1098442" cy="376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FEACF8-51E6-4A40-8B4E-F0E842965C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6" b="25582"/>
          <a:stretch/>
        </p:blipFill>
        <p:spPr>
          <a:xfrm>
            <a:off x="351729" y="2276872"/>
            <a:ext cx="8409611" cy="386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19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3C7228-7A1F-FF44-B4DF-9674E0396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87500"/>
            <a:ext cx="4749800" cy="3683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A2996C-7325-8140-86A4-42B7D98E4FAA}"/>
              </a:ext>
            </a:extLst>
          </p:cNvPr>
          <p:cNvSpPr/>
          <p:nvPr/>
        </p:nvSpPr>
        <p:spPr>
          <a:xfrm>
            <a:off x="5220072" y="4869160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8D8360D-4344-FA42-A803-C862DA87D96A}"/>
              </a:ext>
            </a:extLst>
          </p:cNvPr>
          <p:cNvSpPr txBox="1">
            <a:spLocks/>
          </p:cNvSpPr>
          <p:nvPr/>
        </p:nvSpPr>
        <p:spPr>
          <a:xfrm>
            <a:off x="1538402" y="2204864"/>
            <a:ext cx="3687966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1pPr>
            <a:lvl2pPr marL="363538" indent="-269875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ͦ"/>
              <a:defRPr sz="24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2pPr>
            <a:lvl3pPr marL="446088" indent="-825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+mn-ea"/>
              </a:rPr>
              <a:t>(default </a:t>
            </a:r>
            <a:r>
              <a:rPr lang="ko-KR" altLang="en-US" sz="1800" dirty="0">
                <a:solidFill>
                  <a:srgbClr val="FF0000"/>
                </a:solidFill>
                <a:latin typeface="+mn-ea"/>
              </a:rPr>
              <a:t>유지</a:t>
            </a:r>
            <a:r>
              <a:rPr lang="en-US" altLang="ko-KR" sz="1800" dirty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8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593464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E8E25C-D8DC-4D61-8BF5-4C453902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53" y="260648"/>
            <a:ext cx="8356691" cy="1196975"/>
          </a:xfrm>
        </p:spPr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태그 생성하기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4EBEC2D-5866-49F9-B905-C6B0A10A96CB}"/>
              </a:ext>
            </a:extLst>
          </p:cNvPr>
          <p:cNvGrpSpPr/>
          <p:nvPr/>
        </p:nvGrpSpPr>
        <p:grpSpPr>
          <a:xfrm>
            <a:off x="3053442" y="2048278"/>
            <a:ext cx="2530092" cy="621038"/>
            <a:chOff x="3130762" y="1543802"/>
            <a:chExt cx="3697162" cy="6210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5B5B50-2593-4970-BD27-1451D2BB4F79}"/>
                </a:ext>
              </a:extLst>
            </p:cNvPr>
            <p:cNvSpPr txBox="1"/>
            <p:nvPr/>
          </p:nvSpPr>
          <p:spPr>
            <a:xfrm>
              <a:off x="3130762" y="1543802"/>
              <a:ext cx="12700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+mn-ea"/>
                </a:rPr>
                <a:t>issue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3985370-4115-4A22-A1A5-6803AAFAEE59}"/>
                </a:ext>
              </a:extLst>
            </p:cNvPr>
            <p:cNvSpPr/>
            <p:nvPr/>
          </p:nvSpPr>
          <p:spPr>
            <a:xfrm>
              <a:off x="3227524" y="1987263"/>
              <a:ext cx="3600400" cy="177577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B612DB5-7562-418E-BEBA-28AE97E91024}"/>
              </a:ext>
            </a:extLst>
          </p:cNvPr>
          <p:cNvSpPr txBox="1"/>
          <p:nvPr/>
        </p:nvSpPr>
        <p:spPr>
          <a:xfrm>
            <a:off x="1989977" y="4221351"/>
            <a:ext cx="1986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feature-login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99CD7A-1489-481B-8247-2917956B3034}"/>
              </a:ext>
            </a:extLst>
          </p:cNvPr>
          <p:cNvGrpSpPr/>
          <p:nvPr/>
        </p:nvGrpSpPr>
        <p:grpSpPr>
          <a:xfrm>
            <a:off x="824162" y="3090670"/>
            <a:ext cx="7495676" cy="676660"/>
            <a:chOff x="912521" y="2768148"/>
            <a:chExt cx="6755823" cy="6466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E6B1B3-84EE-476C-B659-5DE62C59A037}"/>
                </a:ext>
              </a:extLst>
            </p:cNvPr>
            <p:cNvSpPr txBox="1"/>
            <p:nvPr/>
          </p:nvSpPr>
          <p:spPr>
            <a:xfrm>
              <a:off x="912521" y="2768148"/>
              <a:ext cx="1015103" cy="441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+mn-ea"/>
                </a:rPr>
                <a:t>master</a:t>
              </a:r>
              <a:endParaRPr lang="ko-KR" altLang="en-US" sz="2400" dirty="0">
                <a:latin typeface="+mn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1A8D2AA-0E80-41B4-A299-C36E3F20BDBF}"/>
                </a:ext>
              </a:extLst>
            </p:cNvPr>
            <p:cNvSpPr/>
            <p:nvPr/>
          </p:nvSpPr>
          <p:spPr>
            <a:xfrm>
              <a:off x="1016012" y="3212307"/>
              <a:ext cx="6652332" cy="202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DED610-5881-4FD9-8B8A-64B4A916FBFC}"/>
              </a:ext>
            </a:extLst>
          </p:cNvPr>
          <p:cNvSpPr/>
          <p:nvPr/>
        </p:nvSpPr>
        <p:spPr>
          <a:xfrm>
            <a:off x="1989978" y="4695678"/>
            <a:ext cx="4313636" cy="21189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F327CEB-67BA-48B6-8A8C-A3DE7C87CD9C}"/>
              </a:ext>
            </a:extLst>
          </p:cNvPr>
          <p:cNvCxnSpPr>
            <a:cxnSpLocks/>
          </p:cNvCxnSpPr>
          <p:nvPr/>
        </p:nvCxnSpPr>
        <p:spPr>
          <a:xfrm>
            <a:off x="1688258" y="3823097"/>
            <a:ext cx="301719" cy="783907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A2E573-A264-4B6C-935A-96D9F9FC0234}"/>
              </a:ext>
            </a:extLst>
          </p:cNvPr>
          <p:cNvCxnSpPr>
            <a:cxnSpLocks/>
          </p:cNvCxnSpPr>
          <p:nvPr/>
        </p:nvCxnSpPr>
        <p:spPr>
          <a:xfrm flipV="1">
            <a:off x="2803429" y="2716367"/>
            <a:ext cx="359986" cy="818464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58860D-5F99-42C9-9AF5-93F088956BFB}"/>
              </a:ext>
            </a:extLst>
          </p:cNvPr>
          <p:cNvCxnSpPr>
            <a:cxnSpLocks/>
          </p:cNvCxnSpPr>
          <p:nvPr/>
        </p:nvCxnSpPr>
        <p:spPr>
          <a:xfrm>
            <a:off x="5583534" y="2701971"/>
            <a:ext cx="373161" cy="876209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211297A-86F8-4736-8358-A91A4E5A16C9}"/>
              </a:ext>
            </a:extLst>
          </p:cNvPr>
          <p:cNvCxnSpPr>
            <a:cxnSpLocks/>
          </p:cNvCxnSpPr>
          <p:nvPr/>
        </p:nvCxnSpPr>
        <p:spPr>
          <a:xfrm flipV="1">
            <a:off x="6303614" y="3787936"/>
            <a:ext cx="432048" cy="907742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4BDAAC-755A-4691-BE99-5892E48EC81C}"/>
              </a:ext>
            </a:extLst>
          </p:cNvPr>
          <p:cNvSpPr/>
          <p:nvPr/>
        </p:nvSpPr>
        <p:spPr>
          <a:xfrm>
            <a:off x="7329613" y="3344422"/>
            <a:ext cx="147438" cy="71539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07BC804-BC10-4271-8D11-B0CB8E659EDB}"/>
              </a:ext>
            </a:extLst>
          </p:cNvPr>
          <p:cNvCxnSpPr>
            <a:cxnSpLocks/>
          </p:cNvCxnSpPr>
          <p:nvPr/>
        </p:nvCxnSpPr>
        <p:spPr>
          <a:xfrm>
            <a:off x="7403332" y="2669316"/>
            <a:ext cx="0" cy="649119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650359-C226-4C1F-8817-FCC992163ED1}"/>
              </a:ext>
            </a:extLst>
          </p:cNvPr>
          <p:cNvSpPr txBox="1"/>
          <p:nvPr/>
        </p:nvSpPr>
        <p:spPr>
          <a:xfrm>
            <a:off x="7032219" y="2144142"/>
            <a:ext cx="785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v1.0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330572-B315-45DA-8F03-95AAA525C8A6}"/>
              </a:ext>
            </a:extLst>
          </p:cNvPr>
          <p:cNvGrpSpPr/>
          <p:nvPr/>
        </p:nvGrpSpPr>
        <p:grpSpPr>
          <a:xfrm>
            <a:off x="5706693" y="2115788"/>
            <a:ext cx="840711" cy="1944029"/>
            <a:chOff x="5706693" y="2115788"/>
            <a:chExt cx="840711" cy="194402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1DF6BD7-8A1E-4D40-AEA5-ADB2DA1C40D8}"/>
                </a:ext>
              </a:extLst>
            </p:cNvPr>
            <p:cNvSpPr/>
            <p:nvPr/>
          </p:nvSpPr>
          <p:spPr>
            <a:xfrm>
              <a:off x="5997801" y="3344422"/>
              <a:ext cx="147438" cy="71539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8FF271F-AADD-486D-B7F7-C28B2252ED99}"/>
                </a:ext>
              </a:extLst>
            </p:cNvPr>
            <p:cNvCxnSpPr>
              <a:cxnSpLocks/>
            </p:cNvCxnSpPr>
            <p:nvPr/>
          </p:nvCxnSpPr>
          <p:spPr>
            <a:xfrm>
              <a:off x="6077806" y="2640962"/>
              <a:ext cx="0" cy="649119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36C191E-A732-4F4F-8109-B474286B02E8}"/>
                </a:ext>
              </a:extLst>
            </p:cNvPr>
            <p:cNvSpPr txBox="1"/>
            <p:nvPr/>
          </p:nvSpPr>
          <p:spPr>
            <a:xfrm>
              <a:off x="5706693" y="2115788"/>
              <a:ext cx="840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  <a:latin typeface="+mn-ea"/>
                </a:rPr>
                <a:t>v0.1</a:t>
              </a:r>
              <a:endParaRPr lang="ko-KR" altLang="en-US" sz="24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649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E8E25C-D8DC-4D61-8BF5-4C453902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53" y="260648"/>
            <a:ext cx="8356691" cy="1196975"/>
          </a:xfrm>
        </p:spPr>
        <p:txBody>
          <a:bodyPr/>
          <a:lstStyle/>
          <a:p>
            <a:r>
              <a:rPr lang="ko-KR" altLang="en-US" dirty="0"/>
              <a:t>특정 시점의 </a:t>
            </a:r>
            <a:r>
              <a:rPr lang="ko-KR" altLang="en-US" dirty="0" err="1"/>
              <a:t>커밋</a:t>
            </a:r>
            <a:r>
              <a:rPr lang="ko-KR" altLang="en-US" dirty="0"/>
              <a:t> 태그하기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BC5CA-2233-410A-A262-43958B8934C0}"/>
              </a:ext>
            </a:extLst>
          </p:cNvPr>
          <p:cNvSpPr txBox="1"/>
          <p:nvPr/>
        </p:nvSpPr>
        <p:spPr>
          <a:xfrm>
            <a:off x="382660" y="1457623"/>
            <a:ext cx="63594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arenR"/>
            </a:pPr>
            <a:r>
              <a:rPr lang="ko-KR" altLang="en-US" sz="2800" dirty="0" err="1">
                <a:latin typeface="+mn-ea"/>
              </a:rPr>
              <a:t>태깅하고자</a:t>
            </a:r>
            <a:r>
              <a:rPr lang="ko-KR" altLang="en-US" sz="2800" dirty="0">
                <a:latin typeface="+mn-ea"/>
              </a:rPr>
              <a:t> 하는 </a:t>
            </a:r>
            <a:r>
              <a:rPr lang="ko-KR" altLang="en-US" sz="2800" dirty="0" err="1">
                <a:latin typeface="+mn-ea"/>
              </a:rPr>
              <a:t>커밋의</a:t>
            </a:r>
            <a:r>
              <a:rPr lang="ko-KR" altLang="en-US" sz="2800" dirty="0">
                <a:latin typeface="+mn-ea"/>
              </a:rPr>
              <a:t> </a:t>
            </a:r>
            <a:r>
              <a:rPr lang="en-US" altLang="ko-KR" sz="2800" dirty="0">
                <a:latin typeface="+mn-ea"/>
              </a:rPr>
              <a:t>ID </a:t>
            </a:r>
            <a:r>
              <a:rPr lang="ko-KR" altLang="en-US" sz="2800" dirty="0">
                <a:latin typeface="+mn-ea"/>
              </a:rPr>
              <a:t>값</a:t>
            </a:r>
            <a:r>
              <a:rPr lang="en-US" altLang="ko-KR" sz="2800" dirty="0">
                <a:latin typeface="+mn-ea"/>
              </a:rPr>
              <a:t> </a:t>
            </a:r>
            <a:r>
              <a:rPr lang="ko-KR" altLang="en-US" sz="2800" dirty="0">
                <a:latin typeface="+mn-ea"/>
              </a:rPr>
              <a:t>확인</a:t>
            </a:r>
            <a:endParaRPr lang="en-US" altLang="ko-KR" sz="2800" dirty="0">
              <a:latin typeface="+mn-ea"/>
            </a:endParaRPr>
          </a:p>
          <a:p>
            <a:r>
              <a:rPr lang="en-US" altLang="ko-KR" sz="2800" dirty="0">
                <a:latin typeface="+mn-ea"/>
              </a:rPr>
              <a:t> </a:t>
            </a:r>
          </a:p>
          <a:p>
            <a:r>
              <a:rPr lang="en-US" altLang="ko-KR" sz="2800" dirty="0">
                <a:latin typeface="+mn-ea"/>
              </a:rPr>
              <a:t>  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log --</a:t>
            </a:r>
            <a:r>
              <a:rPr lang="en-US" altLang="ko-KR" sz="2800" dirty="0" err="1">
                <a:solidFill>
                  <a:srgbClr val="0066FF"/>
                </a:solidFill>
                <a:latin typeface="+mn-ea"/>
              </a:rPr>
              <a:t>oneline</a:t>
            </a:r>
            <a:endParaRPr lang="en-US" altLang="ko-KR" sz="2800" dirty="0">
              <a:solidFill>
                <a:srgbClr val="0066FF"/>
              </a:solidFill>
              <a:latin typeface="+mn-ea"/>
            </a:endParaRPr>
          </a:p>
          <a:p>
            <a:endParaRPr lang="ko-KR" altLang="en-US" sz="28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5DC5D5-F868-4868-8E90-BA5C7A026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56" r="16660"/>
          <a:stretch/>
        </p:blipFill>
        <p:spPr>
          <a:xfrm>
            <a:off x="1115617" y="3024113"/>
            <a:ext cx="7634728" cy="23762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F85701-743B-49AD-A895-B30233114EE7}"/>
              </a:ext>
            </a:extLst>
          </p:cNvPr>
          <p:cNvSpPr/>
          <p:nvPr/>
        </p:nvSpPr>
        <p:spPr>
          <a:xfrm>
            <a:off x="911767" y="3853274"/>
            <a:ext cx="5531691" cy="306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88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E8E25C-D8DC-4D61-8BF5-4C453902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53" y="260648"/>
            <a:ext cx="8356691" cy="1196975"/>
          </a:xfrm>
        </p:spPr>
        <p:txBody>
          <a:bodyPr/>
          <a:lstStyle/>
          <a:p>
            <a:r>
              <a:rPr lang="ko-KR" altLang="en-US" dirty="0"/>
              <a:t>특정 시점의 </a:t>
            </a:r>
            <a:r>
              <a:rPr lang="ko-KR" altLang="en-US" dirty="0" err="1"/>
              <a:t>커밋</a:t>
            </a:r>
            <a:r>
              <a:rPr lang="ko-KR" altLang="en-US" dirty="0"/>
              <a:t> 태그하기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BC5CA-2233-410A-A262-43958B8934C0}"/>
              </a:ext>
            </a:extLst>
          </p:cNvPr>
          <p:cNvSpPr txBox="1"/>
          <p:nvPr/>
        </p:nvSpPr>
        <p:spPr>
          <a:xfrm>
            <a:off x="382660" y="1457623"/>
            <a:ext cx="8688276" cy="173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2) </a:t>
            </a:r>
            <a:r>
              <a:rPr lang="ko-KR" altLang="en-US" sz="2800" dirty="0" err="1">
                <a:latin typeface="+mn-ea"/>
              </a:rPr>
              <a:t>커밋</a:t>
            </a:r>
            <a:r>
              <a:rPr lang="ko-KR" altLang="en-US" sz="2800" dirty="0">
                <a:latin typeface="+mn-ea"/>
              </a:rPr>
              <a:t> </a:t>
            </a:r>
            <a:r>
              <a:rPr lang="en-US" altLang="ko-KR" sz="2800" dirty="0">
                <a:latin typeface="+mn-ea"/>
              </a:rPr>
              <a:t>ID </a:t>
            </a:r>
            <a:r>
              <a:rPr lang="ko-KR" altLang="en-US" sz="2800" dirty="0">
                <a:latin typeface="+mn-ea"/>
              </a:rPr>
              <a:t>값을 인자로 </a:t>
            </a:r>
            <a:r>
              <a:rPr lang="ko-KR" altLang="en-US" sz="2800" dirty="0" err="1">
                <a:latin typeface="+mn-ea"/>
              </a:rPr>
              <a:t>태깅하기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  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tag -a v0.1 59aab2c -m "fix issue number-1"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   </a:t>
            </a:r>
            <a:r>
              <a:rPr lang="en-US" altLang="ko-KR" sz="2800" dirty="0">
                <a:latin typeface="+mn-ea"/>
              </a:rPr>
              <a:t>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log --</a:t>
            </a:r>
            <a:r>
              <a:rPr lang="en-US" altLang="ko-KR" sz="2800" dirty="0" err="1">
                <a:solidFill>
                  <a:srgbClr val="0066FF"/>
                </a:solidFill>
                <a:latin typeface="+mn-ea"/>
              </a:rPr>
              <a:t>oneline</a:t>
            </a:r>
            <a:endParaRPr lang="ko-KR" altLang="en-US" sz="2800" dirty="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C07A5C-644B-4A64-B809-410E5E601162}"/>
              </a:ext>
            </a:extLst>
          </p:cNvPr>
          <p:cNvGrpSpPr/>
          <p:nvPr/>
        </p:nvGrpSpPr>
        <p:grpSpPr>
          <a:xfrm>
            <a:off x="748702" y="3227761"/>
            <a:ext cx="8033465" cy="2232248"/>
            <a:chOff x="748702" y="3227761"/>
            <a:chExt cx="8033465" cy="223224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74F9891-A603-41E1-9C20-B226AFFF0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370" y="3227761"/>
              <a:ext cx="7860797" cy="223224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69369CB-87E2-44BD-B1DA-381C20E1E185}"/>
                </a:ext>
              </a:extLst>
            </p:cNvPr>
            <p:cNvSpPr/>
            <p:nvPr/>
          </p:nvSpPr>
          <p:spPr>
            <a:xfrm>
              <a:off x="748702" y="3978019"/>
              <a:ext cx="6704721" cy="3494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621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E8E25C-D8DC-4D61-8BF5-4C453902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53" y="260648"/>
            <a:ext cx="8356691" cy="1196975"/>
          </a:xfrm>
        </p:spPr>
        <p:txBody>
          <a:bodyPr/>
          <a:lstStyle/>
          <a:p>
            <a:r>
              <a:rPr lang="ko-KR" altLang="en-US" dirty="0"/>
              <a:t>특정 시점의 </a:t>
            </a:r>
            <a:r>
              <a:rPr lang="ko-KR" altLang="en-US" dirty="0" err="1"/>
              <a:t>커밋</a:t>
            </a:r>
            <a:r>
              <a:rPr lang="ko-KR" altLang="en-US" dirty="0"/>
              <a:t> 태그하기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BC5CA-2233-410A-A262-43958B8934C0}"/>
              </a:ext>
            </a:extLst>
          </p:cNvPr>
          <p:cNvSpPr txBox="1"/>
          <p:nvPr/>
        </p:nvSpPr>
        <p:spPr>
          <a:xfrm>
            <a:off x="382660" y="1457623"/>
            <a:ext cx="3743332" cy="1086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3) </a:t>
            </a:r>
            <a:r>
              <a:rPr lang="ko-KR" altLang="en-US" sz="2800" dirty="0">
                <a:latin typeface="+mn-ea"/>
              </a:rPr>
              <a:t>태그 정보 확인하기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  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git show v0.1</a:t>
            </a:r>
            <a:endParaRPr lang="ko-KR" altLang="en-US" sz="2800" dirty="0">
              <a:solidFill>
                <a:srgbClr val="0066FF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D69558-CD26-400F-9BBF-023E82237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565042"/>
            <a:ext cx="6912768" cy="418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3150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5E8E25C-D8DC-4D61-8BF5-4C453902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53" y="260648"/>
            <a:ext cx="8356691" cy="1196975"/>
          </a:xfrm>
        </p:spPr>
        <p:txBody>
          <a:bodyPr/>
          <a:lstStyle/>
          <a:p>
            <a:r>
              <a:rPr lang="ko-KR" altLang="en-US" dirty="0"/>
              <a:t>태그 활용 전략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2AB92-6EBF-414E-A869-C44009F867B6}"/>
              </a:ext>
            </a:extLst>
          </p:cNvPr>
          <p:cNvSpPr txBox="1"/>
          <p:nvPr/>
        </p:nvSpPr>
        <p:spPr>
          <a:xfrm>
            <a:off x="402016" y="1340768"/>
            <a:ext cx="8529899" cy="4452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Git </a:t>
            </a:r>
            <a:r>
              <a:rPr lang="ko-KR" altLang="en-US" sz="2400" dirty="0">
                <a:latin typeface="+mn-ea"/>
              </a:rPr>
              <a:t>을 이용한 태그 생성 시점은 조직마다 다를 수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n-ea"/>
              </a:rPr>
              <a:t>태그 생성 시점</a:t>
            </a:r>
            <a:r>
              <a:rPr lang="en-US" altLang="ko-KR" sz="2400" dirty="0">
                <a:latin typeface="+mn-ea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err="1">
                <a:latin typeface="+mn-ea"/>
              </a:rPr>
              <a:t>태그명</a:t>
            </a:r>
            <a:r>
              <a:rPr lang="ko-KR" altLang="en-US" sz="2400" dirty="0">
                <a:latin typeface="+mn-ea"/>
              </a:rPr>
              <a:t> 규칙</a:t>
            </a:r>
            <a:r>
              <a:rPr lang="en-US" altLang="ko-KR" sz="2400" dirty="0">
                <a:latin typeface="+mn-ea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n-ea"/>
              </a:rPr>
              <a:t>태그 메시지 규칙</a:t>
            </a:r>
            <a:r>
              <a:rPr lang="en-US" altLang="ko-KR" sz="2400" dirty="0">
                <a:latin typeface="+mn-ea"/>
              </a:rPr>
              <a:t>?</a:t>
            </a:r>
          </a:p>
          <a:p>
            <a:pPr lvl="1">
              <a:lnSpc>
                <a:spcPct val="150000"/>
              </a:lnSpc>
            </a:pPr>
            <a:endParaRPr lang="en-US" altLang="ko-KR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66FF"/>
                </a:solidFill>
                <a:latin typeface="+mn-ea"/>
              </a:rPr>
              <a:t>중요한 것은 소스코드의 효율적인 관리를 위해</a:t>
            </a: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   </a:t>
            </a:r>
            <a:r>
              <a:rPr lang="ko-KR" altLang="en-US" sz="2400" dirty="0">
                <a:solidFill>
                  <a:srgbClr val="0066FF"/>
                </a:solidFill>
                <a:latin typeface="+mn-ea"/>
              </a:rPr>
              <a:t>태그 생성 시점과 방법에 대해서 일관성 있는 규칙을 정해</a:t>
            </a:r>
            <a:endParaRPr lang="en-US" altLang="ko-KR" sz="2400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  </a:t>
            </a:r>
            <a:r>
              <a:rPr lang="ko-KR" altLang="en-US" sz="2400" dirty="0">
                <a:solidFill>
                  <a:srgbClr val="0066FF"/>
                </a:solidFill>
                <a:latin typeface="+mn-ea"/>
              </a:rPr>
              <a:t>프로젝트 팀원 모두가 준수할 수 있도록 정책화 해야 한다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088567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개념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E344CFF-AC98-5B4A-991B-896523AFA180}"/>
              </a:ext>
            </a:extLst>
          </p:cNvPr>
          <p:cNvGrpSpPr/>
          <p:nvPr/>
        </p:nvGrpSpPr>
        <p:grpSpPr>
          <a:xfrm>
            <a:off x="537793" y="1556792"/>
            <a:ext cx="8280920" cy="4392488"/>
            <a:chOff x="179512" y="908720"/>
            <a:chExt cx="8280920" cy="439248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164D84C-A901-F045-80ED-294B2F330161}"/>
                </a:ext>
              </a:extLst>
            </p:cNvPr>
            <p:cNvSpPr/>
            <p:nvPr/>
          </p:nvSpPr>
          <p:spPr>
            <a:xfrm>
              <a:off x="179512" y="908720"/>
              <a:ext cx="6048672" cy="43924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+mn-ea"/>
              </a:endParaRPr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02D0B6A5-4133-F64D-8A4B-64F9F9B4FD67}"/>
                </a:ext>
              </a:extLst>
            </p:cNvPr>
            <p:cNvSpPr/>
            <p:nvPr/>
          </p:nvSpPr>
          <p:spPr>
            <a:xfrm>
              <a:off x="6732240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Remote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Repository</a:t>
              </a:r>
              <a:endParaRPr kumimoji="1" lang="ko-KR" altLang="en-US" dirty="0">
                <a:latin typeface="+mn-ea"/>
              </a:endParaRPr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99A25D40-049E-DB47-9D09-357F24EA959D}"/>
                </a:ext>
              </a:extLst>
            </p:cNvPr>
            <p:cNvSpPr/>
            <p:nvPr/>
          </p:nvSpPr>
          <p:spPr>
            <a:xfrm>
              <a:off x="4282797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Local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Repository</a:t>
              </a:r>
              <a:endParaRPr kumimoji="1" lang="ko-KR" altLang="en-US" dirty="0">
                <a:latin typeface="+mn-ea"/>
              </a:endParaRPr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D4BA6CEB-15DD-8E40-97A5-316452562E01}"/>
                </a:ext>
              </a:extLst>
            </p:cNvPr>
            <p:cNvSpPr/>
            <p:nvPr/>
          </p:nvSpPr>
          <p:spPr>
            <a:xfrm>
              <a:off x="2337409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+mn-ea"/>
                </a:rPr>
                <a:t> </a:t>
              </a:r>
              <a:r>
                <a:rPr kumimoji="1" lang="en-US" altLang="ko-KR" dirty="0">
                  <a:latin typeface="+mn-ea"/>
                </a:rPr>
                <a:t>Staging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Area</a:t>
              </a: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B91AB50B-E294-8841-9B6F-EC3B6A9C3A19}"/>
                </a:ext>
              </a:extLst>
            </p:cNvPr>
            <p:cNvSpPr/>
            <p:nvPr/>
          </p:nvSpPr>
          <p:spPr>
            <a:xfrm>
              <a:off x="392021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Working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Directory</a:t>
              </a:r>
              <a:endParaRPr kumimoji="1" lang="ko-KR" altLang="en-US" dirty="0">
                <a:latin typeface="+mn-ea"/>
              </a:endParaRPr>
            </a:p>
          </p:txBody>
        </p: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9932A826-C5DE-264C-872C-DCBB118D693A}"/>
                </a:ext>
              </a:extLst>
            </p:cNvPr>
            <p:cNvCxnSpPr>
              <a:stCxn id="16" idx="2"/>
            </p:cNvCxnSpPr>
            <p:nvPr/>
          </p:nvCxnSpPr>
          <p:spPr>
            <a:xfrm>
              <a:off x="7596336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2EC6046-E5D1-014D-B887-BCC788C22001}"/>
                </a:ext>
              </a:extLst>
            </p:cNvPr>
            <p:cNvCxnSpPr/>
            <p:nvPr/>
          </p:nvCxnSpPr>
          <p:spPr>
            <a:xfrm>
              <a:off x="5146893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7EB707-09B0-8C45-8BCE-2F6110527F9E}"/>
                </a:ext>
              </a:extLst>
            </p:cNvPr>
            <p:cNvCxnSpPr/>
            <p:nvPr/>
          </p:nvCxnSpPr>
          <p:spPr>
            <a:xfrm>
              <a:off x="3201505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5A573385-AE84-B040-B7EC-707B842D04EE}"/>
                </a:ext>
              </a:extLst>
            </p:cNvPr>
            <p:cNvCxnSpPr/>
            <p:nvPr/>
          </p:nvCxnSpPr>
          <p:spPr>
            <a:xfrm>
              <a:off x="1254174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오른쪽 화살표[R] 23">
              <a:extLst>
                <a:ext uri="{FF2B5EF4-FFF2-40B4-BE49-F238E27FC236}">
                  <a16:creationId xmlns:a16="http://schemas.microsoft.com/office/drawing/2014/main" id="{3B02567C-651E-1D4B-A6A9-0CF6B28AEF9F}"/>
                </a:ext>
              </a:extLst>
            </p:cNvPr>
            <p:cNvSpPr/>
            <p:nvPr/>
          </p:nvSpPr>
          <p:spPr>
            <a:xfrm>
              <a:off x="1273059" y="2307322"/>
              <a:ext cx="1907619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b="1" dirty="0">
                  <a:solidFill>
                    <a:schemeClr val="tx1"/>
                  </a:solidFill>
                  <a:latin typeface="+mn-ea"/>
                </a:rPr>
                <a:t>git add</a:t>
              </a:r>
              <a:endParaRPr kumimoji="1" lang="ko-KR" altLang="en-US" sz="16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" name="오른쪽 화살표[R] 24">
              <a:extLst>
                <a:ext uri="{FF2B5EF4-FFF2-40B4-BE49-F238E27FC236}">
                  <a16:creationId xmlns:a16="http://schemas.microsoft.com/office/drawing/2014/main" id="{D0ACBBD1-9574-D349-AA70-064946B4369C}"/>
                </a:ext>
              </a:extLst>
            </p:cNvPr>
            <p:cNvSpPr/>
            <p:nvPr/>
          </p:nvSpPr>
          <p:spPr>
            <a:xfrm>
              <a:off x="3234993" y="2783851"/>
              <a:ext cx="1891072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b="1" dirty="0">
                  <a:solidFill>
                    <a:schemeClr val="tx1"/>
                  </a:solidFill>
                  <a:latin typeface="+mn-ea"/>
                </a:rPr>
                <a:t>git commit</a:t>
              </a:r>
              <a:endParaRPr kumimoji="1" lang="ko-KR" altLang="en-US" sz="16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6" name="오른쪽 화살표[R] 25">
              <a:extLst>
                <a:ext uri="{FF2B5EF4-FFF2-40B4-BE49-F238E27FC236}">
                  <a16:creationId xmlns:a16="http://schemas.microsoft.com/office/drawing/2014/main" id="{A23A2C18-4501-B74B-8870-BDA28F286492}"/>
                </a:ext>
              </a:extLst>
            </p:cNvPr>
            <p:cNvSpPr/>
            <p:nvPr/>
          </p:nvSpPr>
          <p:spPr>
            <a:xfrm>
              <a:off x="5183528" y="3356992"/>
              <a:ext cx="2397071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b="1" dirty="0">
                  <a:solidFill>
                    <a:schemeClr val="tx1"/>
                  </a:solidFill>
                  <a:latin typeface="+mn-ea"/>
                </a:rPr>
                <a:t>git push</a:t>
              </a:r>
              <a:endParaRPr kumimoji="1" lang="ko-KR" altLang="en-US" sz="16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오른쪽 화살표[R] 26">
              <a:extLst>
                <a:ext uri="{FF2B5EF4-FFF2-40B4-BE49-F238E27FC236}">
                  <a16:creationId xmlns:a16="http://schemas.microsoft.com/office/drawing/2014/main" id="{8B7F2B7A-72BA-364D-90D0-271E3CA8B6C2}"/>
                </a:ext>
              </a:extLst>
            </p:cNvPr>
            <p:cNvSpPr/>
            <p:nvPr/>
          </p:nvSpPr>
          <p:spPr>
            <a:xfrm flipH="1" flipV="1">
              <a:off x="5148064" y="2288424"/>
              <a:ext cx="2397071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DE57E85-599B-7241-BC78-5824A6F141E0}"/>
                </a:ext>
              </a:extLst>
            </p:cNvPr>
            <p:cNvSpPr txBox="1"/>
            <p:nvPr/>
          </p:nvSpPr>
          <p:spPr>
            <a:xfrm>
              <a:off x="5828863" y="2407179"/>
              <a:ext cx="10390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+mn-ea"/>
                </a:rPr>
                <a:t>git clone</a:t>
              </a:r>
              <a:endParaRPr kumimoji="1" lang="ko-KR" altLang="en-US" sz="1600" b="1" dirty="0">
                <a:latin typeface="+mn-ea"/>
              </a:endParaRPr>
            </a:p>
          </p:txBody>
        </p:sp>
        <p:sp>
          <p:nvSpPr>
            <p:cNvPr id="29" name="오른쪽 화살표[R] 28">
              <a:extLst>
                <a:ext uri="{FF2B5EF4-FFF2-40B4-BE49-F238E27FC236}">
                  <a16:creationId xmlns:a16="http://schemas.microsoft.com/office/drawing/2014/main" id="{38E7862E-1EF6-EB45-9DC2-3B7E068E9FEF}"/>
                </a:ext>
              </a:extLst>
            </p:cNvPr>
            <p:cNvSpPr/>
            <p:nvPr/>
          </p:nvSpPr>
          <p:spPr>
            <a:xfrm flipH="1" flipV="1">
              <a:off x="5148064" y="4005064"/>
              <a:ext cx="2397071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AE72D3-349A-F34A-9A01-567193BF9710}"/>
                </a:ext>
              </a:extLst>
            </p:cNvPr>
            <p:cNvSpPr txBox="1"/>
            <p:nvPr/>
          </p:nvSpPr>
          <p:spPr>
            <a:xfrm>
              <a:off x="5828863" y="4149080"/>
              <a:ext cx="1010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+mn-ea"/>
                </a:rPr>
                <a:t>git fetch</a:t>
              </a:r>
              <a:endParaRPr kumimoji="1" lang="ko-KR" altLang="en-US" sz="1600" b="1" dirty="0">
                <a:latin typeface="+mn-ea"/>
              </a:endParaRPr>
            </a:p>
          </p:txBody>
        </p:sp>
      </p:grpSp>
      <p:sp>
        <p:nvSpPr>
          <p:cNvPr id="31" name="제목 2">
            <a:extLst>
              <a:ext uri="{FF2B5EF4-FFF2-40B4-BE49-F238E27FC236}">
                <a16:creationId xmlns:a16="http://schemas.microsoft.com/office/drawing/2014/main" id="{3AC02CB6-F6BC-8649-99C2-9EF1083E2E89}"/>
              </a:ext>
            </a:extLst>
          </p:cNvPr>
          <p:cNvSpPr txBox="1">
            <a:spLocks/>
          </p:cNvSpPr>
          <p:nvPr/>
        </p:nvSpPr>
        <p:spPr>
          <a:xfrm>
            <a:off x="395287" y="4653136"/>
            <a:ext cx="8353426" cy="1778713"/>
          </a:xfrm>
          <a:prstGeom prst="rect">
            <a:avLst/>
          </a:prstGeom>
          <a:solidFill>
            <a:srgbClr val="FFFFFF">
              <a:alpha val="89000"/>
            </a:srgb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0000"/>
                </a:solidFill>
                <a:latin typeface="+mn-ea"/>
                <a:ea typeface="+mn-ea"/>
              </a:rPr>
              <a:t>“</a:t>
            </a:r>
            <a:r>
              <a:rPr lang="ko-KR" altLang="en-US" sz="2800" dirty="0">
                <a:solidFill>
                  <a:srgbClr val="FF0000"/>
                </a:solidFill>
                <a:latin typeface="+mn-ea"/>
                <a:ea typeface="+mn-ea"/>
              </a:rPr>
              <a:t>작업한 내용을 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  <a:ea typeface="+mn-ea"/>
              </a:rPr>
              <a:t>스테이지</a:t>
            </a:r>
            <a:r>
              <a:rPr lang="ko-KR" altLang="en-US" sz="2800" dirty="0">
                <a:solidFill>
                  <a:srgbClr val="FF0000"/>
                </a:solidFill>
                <a:latin typeface="+mn-ea"/>
                <a:ea typeface="+mn-ea"/>
              </a:rPr>
              <a:t>에 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  <a:ea typeface="+mn-ea"/>
              </a:rPr>
              <a:t>추가</a:t>
            </a:r>
            <a:r>
              <a:rPr lang="ko-KR" altLang="en-US" sz="2800" dirty="0">
                <a:solidFill>
                  <a:srgbClr val="FF0000"/>
                </a:solidFill>
                <a:latin typeface="+mn-ea"/>
                <a:ea typeface="+mn-ea"/>
              </a:rPr>
              <a:t>해서 </a:t>
            </a:r>
            <a:r>
              <a:rPr lang="en-US" altLang="ko-KR" sz="2800" dirty="0">
                <a:solidFill>
                  <a:srgbClr val="FF0000"/>
                </a:solidFill>
                <a:latin typeface="+mn-ea"/>
                <a:ea typeface="+mn-ea"/>
              </a:rPr>
              <a:t>(add)</a:t>
            </a:r>
            <a:r>
              <a:rPr lang="ko-KR" altLang="en-US" sz="2800" dirty="0">
                <a:solidFill>
                  <a:srgbClr val="FF0000"/>
                </a:solidFill>
                <a:latin typeface="+mn-ea"/>
                <a:ea typeface="+mn-ea"/>
              </a:rPr>
              <a:t> </a:t>
            </a:r>
            <a:endParaRPr lang="en-US" altLang="ko-KR" sz="28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FF0000"/>
                </a:solidFill>
                <a:latin typeface="+mn-ea"/>
                <a:ea typeface="+mn-ea"/>
              </a:rPr>
              <a:t>로컬 저장소</a:t>
            </a:r>
            <a:r>
              <a:rPr lang="ko-KR" altLang="en-US" sz="2800" dirty="0">
                <a:solidFill>
                  <a:srgbClr val="FF0000"/>
                </a:solidFill>
                <a:latin typeface="+mn-ea"/>
                <a:ea typeface="+mn-ea"/>
              </a:rPr>
              <a:t>에 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  <a:ea typeface="+mn-ea"/>
              </a:rPr>
              <a:t>커밋</a:t>
            </a:r>
            <a:r>
              <a:rPr lang="ko-KR" altLang="en-US" sz="2800" dirty="0">
                <a:solidFill>
                  <a:srgbClr val="FF0000"/>
                </a:solidFill>
                <a:latin typeface="+mn-ea"/>
                <a:ea typeface="+mn-ea"/>
              </a:rPr>
              <a:t>하고</a:t>
            </a:r>
            <a:r>
              <a:rPr lang="en-US" altLang="ko-KR" sz="2800" dirty="0">
                <a:solidFill>
                  <a:srgbClr val="FF0000"/>
                </a:solidFill>
                <a:latin typeface="+mn-ea"/>
                <a:ea typeface="+mn-ea"/>
              </a:rPr>
              <a:t>, (commit) 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0000"/>
                </a:solidFill>
                <a:latin typeface="+mn-ea"/>
                <a:ea typeface="+mn-ea"/>
              </a:rPr>
              <a:t>이를  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  <a:ea typeface="+mn-ea"/>
              </a:rPr>
              <a:t>원격 저장소</a:t>
            </a:r>
            <a:r>
              <a:rPr lang="ko-KR" altLang="en-US" sz="2800" dirty="0">
                <a:solidFill>
                  <a:srgbClr val="FF0000"/>
                </a:solidFill>
                <a:latin typeface="+mn-ea"/>
                <a:ea typeface="+mn-ea"/>
              </a:rPr>
              <a:t>로 </a:t>
            </a:r>
            <a:r>
              <a:rPr lang="ko-KR" altLang="en-US" sz="2800" dirty="0" err="1">
                <a:solidFill>
                  <a:srgbClr val="FF0000"/>
                </a:solidFill>
                <a:latin typeface="+mn-ea"/>
                <a:ea typeface="+mn-ea"/>
              </a:rPr>
              <a:t>푸시한다</a:t>
            </a:r>
            <a:r>
              <a:rPr lang="en-US" altLang="ko-KR" sz="2800" dirty="0">
                <a:solidFill>
                  <a:srgbClr val="FF0000"/>
                </a:solidFill>
                <a:latin typeface="+mn-ea"/>
                <a:ea typeface="+mn-ea"/>
              </a:rPr>
              <a:t>. (push)”</a:t>
            </a:r>
          </a:p>
        </p:txBody>
      </p:sp>
    </p:spTree>
    <p:extLst>
      <p:ext uri="{BB962C8B-B14F-4D97-AF65-F5344CB8AC3E}">
        <p14:creationId xmlns:p14="http://schemas.microsoft.com/office/powerpoint/2010/main" val="101418680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https://git-scm.com/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67E542-2DD6-431A-867D-D6AE33B8B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25"/>
          <a:stretch/>
        </p:blipFill>
        <p:spPr>
          <a:xfrm>
            <a:off x="539552" y="1196974"/>
            <a:ext cx="8308038" cy="511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5173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95287" y="2488363"/>
            <a:ext cx="8353426" cy="1804733"/>
          </a:xfrm>
        </p:spPr>
        <p:txBody>
          <a:bodyPr>
            <a:normAutofit/>
          </a:bodyPr>
          <a:lstStyle/>
          <a:p>
            <a:pPr algn="ctr"/>
            <a:r>
              <a:rPr lang="en-US" altLang="ko-KR" sz="8800" b="1" dirty="0"/>
              <a:t>Q &amp; A</a:t>
            </a:r>
            <a:endParaRPr lang="ko-KR" alt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2800015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DB39C4C-5D56-1649-9C45-AF1D97E12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87500"/>
            <a:ext cx="4749800" cy="3683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A2996C-7325-8140-86A4-42B7D98E4FAA}"/>
              </a:ext>
            </a:extLst>
          </p:cNvPr>
          <p:cNvSpPr/>
          <p:nvPr/>
        </p:nvSpPr>
        <p:spPr>
          <a:xfrm>
            <a:off x="5220072" y="4869160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8D8360D-4344-FA42-A803-C862DA87D96A}"/>
              </a:ext>
            </a:extLst>
          </p:cNvPr>
          <p:cNvSpPr txBox="1">
            <a:spLocks/>
          </p:cNvSpPr>
          <p:nvPr/>
        </p:nvSpPr>
        <p:spPr>
          <a:xfrm>
            <a:off x="1331640" y="2204864"/>
            <a:ext cx="3894728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1pPr>
            <a:lvl2pPr marL="363538" indent="-269875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ͦ"/>
              <a:defRPr sz="24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2pPr>
            <a:lvl3pPr marL="446088" indent="-825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1800" dirty="0">
                <a:solidFill>
                  <a:srgbClr val="FF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git bash </a:t>
            </a:r>
            <a:r>
              <a:rPr lang="ko-KR" altLang="en-US" sz="1800" dirty="0">
                <a:solidFill>
                  <a:srgbClr val="FF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터미널 선택 </a:t>
            </a:r>
            <a:r>
              <a:rPr lang="en-US" altLang="ko-KR" sz="1800" dirty="0">
                <a:solidFill>
                  <a:srgbClr val="FF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(default </a:t>
            </a:r>
            <a:r>
              <a:rPr lang="ko-KR" altLang="en-US" sz="1800" dirty="0">
                <a:solidFill>
                  <a:srgbClr val="FF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유지</a:t>
            </a:r>
            <a:r>
              <a:rPr lang="en-US" altLang="ko-KR" sz="1800" dirty="0">
                <a:solidFill>
                  <a:srgbClr val="FF0000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)</a:t>
            </a:r>
            <a:endParaRPr lang="ko-KR" altLang="en-US" sz="1800" dirty="0">
              <a:solidFill>
                <a:srgbClr val="FF0000"/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24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04D7D7-D331-0C4D-B6D1-E564DD9A0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87500"/>
            <a:ext cx="4749800" cy="3683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A2996C-7325-8140-86A4-42B7D98E4FAA}"/>
              </a:ext>
            </a:extLst>
          </p:cNvPr>
          <p:cNvSpPr/>
          <p:nvPr/>
        </p:nvSpPr>
        <p:spPr>
          <a:xfrm>
            <a:off x="5220072" y="4869160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8D8360D-4344-FA42-A803-C862DA87D96A}"/>
              </a:ext>
            </a:extLst>
          </p:cNvPr>
          <p:cNvSpPr txBox="1">
            <a:spLocks/>
          </p:cNvSpPr>
          <p:nvPr/>
        </p:nvSpPr>
        <p:spPr>
          <a:xfrm>
            <a:off x="518575" y="5254239"/>
            <a:ext cx="8877961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1pPr>
            <a:lvl2pPr marL="363538" indent="-269875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ͦ"/>
              <a:defRPr sz="24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2pPr>
            <a:lvl3pPr marL="446088" indent="-825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Noto Sans CJK KR Bold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354182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4452C30-E2B5-FF4B-8E84-F156D2267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87500"/>
            <a:ext cx="4749800" cy="3683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A2996C-7325-8140-86A4-42B7D98E4FAA}"/>
              </a:ext>
            </a:extLst>
          </p:cNvPr>
          <p:cNvSpPr/>
          <p:nvPr/>
        </p:nvSpPr>
        <p:spPr>
          <a:xfrm>
            <a:off x="5220072" y="4869160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7776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95287" y="2526633"/>
            <a:ext cx="8353426" cy="1804733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7300" b="1" dirty="0"/>
              <a:t>형상관리를 위한 </a:t>
            </a:r>
            <a:r>
              <a:rPr lang="en-US" altLang="ko-KR" sz="7300" b="1" dirty="0"/>
              <a:t>Git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4000" dirty="0"/>
              <a:t>codepresso.kr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00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F848CB9-DA12-DD4E-A797-0978AD387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87500"/>
            <a:ext cx="4749800" cy="3683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461368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CDED1E-8E2E-7C4C-B0C5-71F4F9003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87500"/>
            <a:ext cx="4749800" cy="3683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E976CE9-72E7-5343-88DC-D7FE8B984250}"/>
              </a:ext>
            </a:extLst>
          </p:cNvPr>
          <p:cNvSpPr/>
          <p:nvPr/>
        </p:nvSpPr>
        <p:spPr>
          <a:xfrm>
            <a:off x="3814158" y="3068960"/>
            <a:ext cx="111788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E234A0-73BF-7044-B5C0-5D5E96C29CEA}"/>
              </a:ext>
            </a:extLst>
          </p:cNvPr>
          <p:cNvSpPr/>
          <p:nvPr/>
        </p:nvSpPr>
        <p:spPr>
          <a:xfrm>
            <a:off x="5220072" y="4869160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F2638C-267B-4F31-B040-7A1D3C80F782}"/>
              </a:ext>
            </a:extLst>
          </p:cNvPr>
          <p:cNvSpPr/>
          <p:nvPr/>
        </p:nvSpPr>
        <p:spPr>
          <a:xfrm>
            <a:off x="754695" y="4899704"/>
            <a:ext cx="7847118" cy="1512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Git Bash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라는 프로그램이 실행되도록 체크해줍니다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.!</a:t>
            </a:r>
            <a:endParaRPr kumimoji="1" lang="ko-KR" altLang="en-US" sz="2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3552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Bash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(windows)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EA4612-F8F7-9244-8816-ACF85A40A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60766"/>
            <a:ext cx="6833172" cy="4351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79D146-6DA6-014A-8579-0C8E08694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40" y="4852478"/>
            <a:ext cx="3035300" cy="15264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E976CE9-72E7-5343-88DC-D7FE8B984250}"/>
              </a:ext>
            </a:extLst>
          </p:cNvPr>
          <p:cNvSpPr/>
          <p:nvPr/>
        </p:nvSpPr>
        <p:spPr>
          <a:xfrm>
            <a:off x="6166030" y="5406528"/>
            <a:ext cx="1152128" cy="324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0AD2AD-4D83-4AA3-AE27-C45EC6CC3DC7}"/>
              </a:ext>
            </a:extLst>
          </p:cNvPr>
          <p:cNvSpPr/>
          <p:nvPr/>
        </p:nvSpPr>
        <p:spPr>
          <a:xfrm>
            <a:off x="392021" y="700899"/>
            <a:ext cx="7847118" cy="1512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ko-KR" altLang="en-US" sz="2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5457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[Tip] Git Bash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B6BA94B-4ABF-49FC-B016-AE31C96C229B}"/>
              </a:ext>
            </a:extLst>
          </p:cNvPr>
          <p:cNvGrpSpPr/>
          <p:nvPr/>
        </p:nvGrpSpPr>
        <p:grpSpPr>
          <a:xfrm>
            <a:off x="1907704" y="3432751"/>
            <a:ext cx="5159675" cy="2594722"/>
            <a:chOff x="1907704" y="3432751"/>
            <a:chExt cx="5159675" cy="259472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979D146-6DA6-014A-8579-0C8E08694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704" y="3432751"/>
              <a:ext cx="5159675" cy="259472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E976CE9-72E7-5343-88DC-D7FE8B984250}"/>
                </a:ext>
              </a:extLst>
            </p:cNvPr>
            <p:cNvSpPr/>
            <p:nvPr/>
          </p:nvSpPr>
          <p:spPr>
            <a:xfrm>
              <a:off x="2931504" y="4407761"/>
              <a:ext cx="1784511" cy="6091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0AD2AD-4D83-4AA3-AE27-C45EC6CC3DC7}"/>
              </a:ext>
            </a:extLst>
          </p:cNvPr>
          <p:cNvSpPr/>
          <p:nvPr/>
        </p:nvSpPr>
        <p:spPr>
          <a:xfrm>
            <a:off x="396274" y="1349374"/>
            <a:ext cx="7847118" cy="1512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사용 도중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Git Bash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가 종료되면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window key   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를 눌러서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Git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폴더의 하위 파일에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Git Bash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를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클릭하세요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!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</a:t>
            </a:r>
            <a:endParaRPr kumimoji="1" lang="ko-KR" altLang="en-US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2B9B83-8D67-4A02-A6ED-B44EE7B5E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2009019"/>
            <a:ext cx="403895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72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잘 되었을까요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5D9636-435E-5B40-9E76-F77340838CA6}"/>
              </a:ext>
            </a:extLst>
          </p:cNvPr>
          <p:cNvSpPr/>
          <p:nvPr/>
        </p:nvSpPr>
        <p:spPr>
          <a:xfrm>
            <a:off x="539552" y="1628800"/>
            <a:ext cx="7488832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설치된 </a:t>
            </a:r>
            <a:r>
              <a:rPr lang="en-US" altLang="ko-KR" sz="2800" b="1" dirty="0">
                <a:solidFill>
                  <a:schemeClr val="tx1"/>
                </a:solidFill>
                <a:latin typeface="+mn-ea"/>
              </a:rPr>
              <a:t>Git </a:t>
            </a:r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버전을 확인하는 방법</a:t>
            </a:r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" altLang="ko-KR" sz="2800" b="1" dirty="0">
                <a:solidFill>
                  <a:srgbClr val="0066FF"/>
                </a:solidFill>
                <a:latin typeface="+mn-ea"/>
              </a:rPr>
              <a:t>git --version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en" altLang="ko-KR" sz="2800" dirty="0">
                <a:solidFill>
                  <a:schemeClr val="tx1"/>
                </a:solidFill>
                <a:latin typeface="+mn-ea"/>
              </a:rPr>
              <a:t>git version 2.24.1.windows.2</a:t>
            </a:r>
          </a:p>
          <a:p>
            <a:pPr>
              <a:lnSpc>
                <a:spcPct val="150000"/>
              </a:lnSpc>
            </a:pPr>
            <a:endParaRPr kumimoji="1" lang="ko-KR" altLang="en-US" sz="28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6153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3B35EB-6748-9949-93FE-62637886C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1556792"/>
            <a:ext cx="2376264" cy="158417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95287" y="2636912"/>
            <a:ext cx="8353426" cy="1804733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400" b="1" dirty="0"/>
              <a:t>특징과 핵심개념</a:t>
            </a:r>
          </a:p>
        </p:txBody>
      </p:sp>
    </p:spTree>
    <p:extLst>
      <p:ext uri="{BB962C8B-B14F-4D97-AF65-F5344CB8AC3E}">
        <p14:creationId xmlns:p14="http://schemas.microsoft.com/office/powerpoint/2010/main" val="1578532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5F414-15E8-46F0-B965-67C36D041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063" y="1373541"/>
            <a:ext cx="8353425" cy="5256361"/>
          </a:xfrm>
        </p:spPr>
        <p:txBody>
          <a:bodyPr>
            <a:normAutofit/>
          </a:bodyPr>
          <a:lstStyle/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빠른 속도</a:t>
            </a:r>
          </a:p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단순한 구조</a:t>
            </a:r>
          </a:p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비선형적인 개발</a:t>
            </a:r>
            <a:endParaRPr lang="en-US" altLang="ko-KR" sz="3200" b="1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indent="0" fontAlgn="ctr">
              <a:buNone/>
            </a:pPr>
            <a:r>
              <a:rPr lang="en-US" altLang="ko-KR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  <a:r>
              <a:rPr lang="ko-KR" altLang="en-US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수천 개 동시 다발적인 병렬 개발과 공유</a:t>
            </a:r>
            <a:r>
              <a:rPr lang="en-US" altLang="ko-KR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endParaRPr lang="ko-KR" altLang="en-US" sz="3200" b="1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완벽한 분산</a:t>
            </a:r>
            <a:r>
              <a:rPr lang="en-US" altLang="ko-KR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</a:p>
          <a:p>
            <a:pPr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Linux </a:t>
            </a:r>
            <a:r>
              <a:rPr lang="ko-KR" altLang="en-US" sz="3200" b="1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커널과 같은 대규모 프로젝트에 유용</a:t>
            </a:r>
            <a:endParaRPr lang="en-US" altLang="ko-KR" sz="3200" b="1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7D0DBD-ABB8-CD46-A2D0-DB706B573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03" y="116632"/>
            <a:ext cx="1944216" cy="129614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DE50F0B-0BD8-A64B-9E23-D27908D5EF1B}"/>
              </a:ext>
            </a:extLst>
          </p:cNvPr>
          <p:cNvSpPr txBox="1">
            <a:spLocks/>
          </p:cNvSpPr>
          <p:nvPr/>
        </p:nvSpPr>
        <p:spPr>
          <a:xfrm>
            <a:off x="501541" y="178085"/>
            <a:ext cx="85724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892546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72373B6-B0B8-1148-B08C-0AE1D08BC5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72" r="54883"/>
          <a:stretch/>
        </p:blipFill>
        <p:spPr>
          <a:xfrm>
            <a:off x="843844" y="2872587"/>
            <a:ext cx="3642963" cy="33298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56EAC0-6EC8-417C-A908-DC026FA49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21" y="211063"/>
            <a:ext cx="1944216" cy="1296144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3D1EE1FD-21DA-47A9-AB12-38C1CF96684E}"/>
              </a:ext>
            </a:extLst>
          </p:cNvPr>
          <p:cNvSpPr txBox="1">
            <a:spLocks/>
          </p:cNvSpPr>
          <p:nvPr/>
        </p:nvSpPr>
        <p:spPr>
          <a:xfrm>
            <a:off x="544421" y="260648"/>
            <a:ext cx="85724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7BF50-FE80-450A-8BCA-2802994A2FB1}"/>
              </a:ext>
            </a:extLst>
          </p:cNvPr>
          <p:cNvSpPr txBox="1"/>
          <p:nvPr/>
        </p:nvSpPr>
        <p:spPr>
          <a:xfrm>
            <a:off x="987860" y="1741252"/>
            <a:ext cx="3124573" cy="1131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전통적인 형상관리 툴</a:t>
            </a:r>
            <a:endParaRPr lang="en-US" altLang="ko-KR" sz="2400" b="1" dirty="0"/>
          </a:p>
          <a:p>
            <a:pPr algn="ctr">
              <a:lnSpc>
                <a:spcPct val="150000"/>
              </a:lnSpc>
            </a:pPr>
            <a:r>
              <a:rPr lang="ko-KR" altLang="en-US" sz="2400" b="1" dirty="0"/>
              <a:t>중앙집중식 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C2970-5045-4CF9-8FBE-AF8EF84463A2}"/>
              </a:ext>
            </a:extLst>
          </p:cNvPr>
          <p:cNvSpPr txBox="1"/>
          <p:nvPr/>
        </p:nvSpPr>
        <p:spPr>
          <a:xfrm>
            <a:off x="5312976" y="1741252"/>
            <a:ext cx="2509021" cy="1131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0066FF"/>
                </a:solidFill>
              </a:rPr>
              <a:t>Git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66FF"/>
                </a:solidFill>
              </a:rPr>
              <a:t>완벽한 분산 구조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D444ED-522A-4D5D-BC04-930774CD90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71" t="20272" r="-88"/>
          <a:stretch/>
        </p:blipFill>
        <p:spPr>
          <a:xfrm>
            <a:off x="4745461" y="2872586"/>
            <a:ext cx="3642963" cy="332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20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D1EE1FD-21DA-47A9-AB12-38C1CF96684E}"/>
              </a:ext>
            </a:extLst>
          </p:cNvPr>
          <p:cNvSpPr txBox="1">
            <a:spLocks/>
          </p:cNvSpPr>
          <p:nvPr/>
        </p:nvSpPr>
        <p:spPr>
          <a:xfrm>
            <a:off x="401337" y="260648"/>
            <a:ext cx="85724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전통적인 형상관리 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0BD922-0E6F-4529-A9E5-4E81C0FEF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0" y="1761012"/>
            <a:ext cx="8226101" cy="333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9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1BFA59D9-D9A5-40A0-9F3C-89587BC856A2}"/>
              </a:ext>
            </a:extLst>
          </p:cNvPr>
          <p:cNvSpPr txBox="1">
            <a:spLocks/>
          </p:cNvSpPr>
          <p:nvPr/>
        </p:nvSpPr>
        <p:spPr>
          <a:xfrm>
            <a:off x="544421" y="260648"/>
            <a:ext cx="85724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특징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AE3ECC4-A771-4464-B6B0-2A216AA0B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41" y="1412776"/>
            <a:ext cx="8353425" cy="5256361"/>
          </a:xfrm>
        </p:spPr>
        <p:txBody>
          <a:bodyPr>
            <a:normAutofit/>
          </a:bodyPr>
          <a:lstStyle/>
          <a:p>
            <a:pPr marL="0" indent="0" fontAlgn="ctr">
              <a:lnSpc>
                <a:spcPct val="150000"/>
              </a:lnSpc>
              <a:buNone/>
            </a:pPr>
            <a:r>
              <a:rPr lang="ko-KR" altLang="en-US" sz="2400" dirty="0">
                <a:latin typeface="+mn-ea"/>
                <a:ea typeface="+mn-ea"/>
              </a:rPr>
              <a:t>데이터를 변경사항으로 기록하지 않고 </a:t>
            </a:r>
            <a:r>
              <a:rPr lang="ko-KR" altLang="en-US" sz="2400" b="1" dirty="0">
                <a:solidFill>
                  <a:srgbClr val="0066FF"/>
                </a:solidFill>
                <a:latin typeface="+mn-ea"/>
                <a:ea typeface="+mn-ea"/>
              </a:rPr>
              <a:t>스냅샷</a:t>
            </a:r>
            <a:r>
              <a:rPr lang="ko-KR" altLang="en-US" sz="2400" dirty="0">
                <a:latin typeface="+mn-ea"/>
                <a:ea typeface="+mn-ea"/>
              </a:rPr>
              <a:t>으로 기록한다</a:t>
            </a:r>
            <a:endParaRPr lang="en-US" altLang="ko-KR" sz="240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F14BC2-691F-46FE-AF7A-EC0EE1174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2" y="2780928"/>
            <a:ext cx="8359786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C695B0-AB7B-472F-B72A-B5A411E11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21" y="211063"/>
            <a:ext cx="1944216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83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95287" y="2276872"/>
            <a:ext cx="8353426" cy="1804733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5400" b="1" dirty="0"/>
              <a:t>소스 코드 관리</a:t>
            </a:r>
            <a:br>
              <a:rPr lang="en-US" altLang="ko-KR" sz="5400" b="1" dirty="0"/>
            </a:br>
            <a:r>
              <a:rPr lang="ko-KR" altLang="en-US" sz="5400" b="1" dirty="0"/>
              <a:t>어떻게 하시나요</a:t>
            </a:r>
            <a:r>
              <a:rPr lang="en-US" altLang="ko-KR" sz="5400" b="1" dirty="0"/>
              <a:t>?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809485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이해를 위한 용어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E97ADD-0A44-BD49-97FF-49003FAB5913}"/>
              </a:ext>
            </a:extLst>
          </p:cNvPr>
          <p:cNvSpPr/>
          <p:nvPr/>
        </p:nvSpPr>
        <p:spPr>
          <a:xfrm>
            <a:off x="467544" y="1268760"/>
            <a:ext cx="7848872" cy="3344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원격 저장소</a:t>
            </a: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" altLang="ko-KR" sz="2400" dirty="0">
                <a:solidFill>
                  <a:srgbClr val="000000"/>
                </a:solidFill>
                <a:latin typeface="+mn-ea"/>
              </a:rPr>
              <a:t>Remote Repository)</a:t>
            </a:r>
            <a:endParaRPr lang="en-US" altLang="ko-KR" sz="2400" dirty="0">
              <a:solidFill>
                <a:srgbClr val="00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로컬 저장소</a:t>
            </a: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" altLang="ko-KR" sz="2400" dirty="0">
                <a:solidFill>
                  <a:srgbClr val="000000"/>
                </a:solidFill>
                <a:latin typeface="+mn-ea"/>
              </a:rPr>
              <a:t>Local Repository)</a:t>
            </a: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작업 디렉토리 </a:t>
            </a: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(Working Directory)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solidFill>
                  <a:srgbClr val="000000"/>
                </a:solidFill>
                <a:latin typeface="+mn-ea"/>
              </a:rPr>
              <a:t>스테이징</a:t>
            </a:r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 영역 </a:t>
            </a: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(Staging Area)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로컬 저장소 </a:t>
            </a: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(Local Repository)</a:t>
            </a:r>
            <a:endParaRPr lang="ko-KR" altLang="en-US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solidFill>
                  <a:srgbClr val="000000"/>
                </a:solidFill>
                <a:latin typeface="+mn-ea"/>
              </a:rPr>
              <a:t>커밋</a:t>
            </a: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(Commit)</a:t>
            </a:r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 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8859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(Repository)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E97ADD-0A44-BD49-97FF-49003FAB5913}"/>
              </a:ext>
            </a:extLst>
          </p:cNvPr>
          <p:cNvSpPr/>
          <p:nvPr/>
        </p:nvSpPr>
        <p:spPr>
          <a:xfrm>
            <a:off x="467544" y="1268760"/>
            <a:ext cx="7848872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원격 저장소</a:t>
            </a: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" altLang="ko-KR" sz="2400" dirty="0">
                <a:solidFill>
                  <a:srgbClr val="000000"/>
                </a:solidFill>
                <a:latin typeface="+mn-ea"/>
              </a:rPr>
              <a:t>Remote Repository)</a:t>
            </a:r>
            <a:endParaRPr lang="en-US" altLang="ko-KR" sz="2400" dirty="0">
              <a:solidFill>
                <a:srgbClr val="00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로컬 저장소</a:t>
            </a: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" altLang="ko-KR" sz="2400" dirty="0">
                <a:solidFill>
                  <a:srgbClr val="000000"/>
                </a:solidFill>
                <a:latin typeface="+mn-ea"/>
              </a:rPr>
              <a:t>Local Repository)</a:t>
            </a: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 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918D0F1-3F36-E748-8F70-60B46E80F76D}"/>
              </a:ext>
            </a:extLst>
          </p:cNvPr>
          <p:cNvSpPr/>
          <p:nvPr/>
        </p:nvSpPr>
        <p:spPr>
          <a:xfrm>
            <a:off x="2267744" y="3302455"/>
            <a:ext cx="1562520" cy="4993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Local</a:t>
            </a:r>
          </a:p>
          <a:p>
            <a:pPr algn="ctr"/>
            <a:r>
              <a:rPr kumimoji="1" lang="en-US" altLang="ko-KR" dirty="0">
                <a:latin typeface="+mn-ea"/>
              </a:rPr>
              <a:t>Repository</a:t>
            </a:r>
            <a:endParaRPr kumimoji="1" lang="ko-KR" altLang="en-US" dirty="0"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9F5AE4-5EEA-4079-9071-BDBD60BAF284}"/>
              </a:ext>
            </a:extLst>
          </p:cNvPr>
          <p:cNvGrpSpPr/>
          <p:nvPr/>
        </p:nvGrpSpPr>
        <p:grpSpPr>
          <a:xfrm>
            <a:off x="5107803" y="3302455"/>
            <a:ext cx="1562520" cy="2876142"/>
            <a:chOff x="6712098" y="3061698"/>
            <a:chExt cx="1562520" cy="2876142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B2696F86-AF26-6640-9C9D-6E2775727261}"/>
                </a:ext>
              </a:extLst>
            </p:cNvPr>
            <p:cNvSpPr/>
            <p:nvPr/>
          </p:nvSpPr>
          <p:spPr>
            <a:xfrm>
              <a:off x="6712098" y="3061698"/>
              <a:ext cx="1562520" cy="4993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Remote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Repository</a:t>
              </a:r>
              <a:endParaRPr kumimoji="1" lang="ko-KR" altLang="en-US" dirty="0">
                <a:latin typeface="+mn-ea"/>
              </a:endParaRPr>
            </a:p>
          </p:txBody>
        </p: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CB1BBC09-5EAA-DD44-B81A-E4B8069D71D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7493358" y="3561032"/>
              <a:ext cx="0" cy="23768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9D567A69-8A00-5142-9B80-71AEBAEBCE6F}"/>
              </a:ext>
            </a:extLst>
          </p:cNvPr>
          <p:cNvCxnSpPr>
            <a:cxnSpLocks/>
          </p:cNvCxnSpPr>
          <p:nvPr/>
        </p:nvCxnSpPr>
        <p:spPr>
          <a:xfrm>
            <a:off x="3049004" y="3801789"/>
            <a:ext cx="0" cy="2376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C50732-E38B-4B55-B19C-B71946EE43DC}"/>
              </a:ext>
            </a:extLst>
          </p:cNvPr>
          <p:cNvSpPr txBox="1"/>
          <p:nvPr/>
        </p:nvSpPr>
        <p:spPr>
          <a:xfrm>
            <a:off x="2450122" y="285293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개발자</a:t>
            </a:r>
            <a:r>
              <a:rPr lang="en-US" altLang="ko-KR" b="1" dirty="0"/>
              <a:t>PC</a:t>
            </a:r>
            <a:endParaRPr lang="ko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653039-4E18-4ADF-805C-4DCFD4E8D032}"/>
              </a:ext>
            </a:extLst>
          </p:cNvPr>
          <p:cNvSpPr txBox="1"/>
          <p:nvPr/>
        </p:nvSpPr>
        <p:spPr>
          <a:xfrm>
            <a:off x="5565897" y="28669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서버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E6BBB7-112E-4856-B4D3-F605DE672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13" y="3877451"/>
            <a:ext cx="812698" cy="81269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7BBA414-2230-469A-8D83-781CBA0FE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926" y="386679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67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19" y="253434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개발팀에 새로 합류하면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72AB5D3-FF37-46DE-8FDE-E48D182F2CCE}"/>
              </a:ext>
            </a:extLst>
          </p:cNvPr>
          <p:cNvGrpSpPr/>
          <p:nvPr/>
        </p:nvGrpSpPr>
        <p:grpSpPr>
          <a:xfrm>
            <a:off x="3853182" y="2459848"/>
            <a:ext cx="1562520" cy="1946290"/>
            <a:chOff x="3916380" y="2841988"/>
            <a:chExt cx="1562520" cy="194629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F8BD86E-594B-4494-B297-FB02F96EA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4162" y="2841988"/>
              <a:ext cx="1446956" cy="1446956"/>
            </a:xfrm>
            <a:prstGeom prst="rect">
              <a:avLst/>
            </a:prstGeom>
          </p:spPr>
        </p:pic>
        <p:sp>
          <p:nvSpPr>
            <p:cNvPr id="26" name="모서리가 둥근 직사각형 21">
              <a:extLst>
                <a:ext uri="{FF2B5EF4-FFF2-40B4-BE49-F238E27FC236}">
                  <a16:creationId xmlns:a16="http://schemas.microsoft.com/office/drawing/2014/main" id="{1A99C460-F612-4544-B36D-AD93D157CF0F}"/>
                </a:ext>
              </a:extLst>
            </p:cNvPr>
            <p:cNvSpPr/>
            <p:nvPr/>
          </p:nvSpPr>
          <p:spPr>
            <a:xfrm>
              <a:off x="3916380" y="4288944"/>
              <a:ext cx="1562520" cy="49933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solidFill>
                    <a:schemeClr val="tx1"/>
                  </a:solidFill>
                  <a:latin typeface="+mn-ea"/>
                </a:rPr>
                <a:t>Remote</a:t>
              </a:r>
            </a:p>
            <a:p>
              <a:pPr algn="ctr"/>
              <a:r>
                <a:rPr kumimoji="1" lang="en-US" altLang="ko-KR" b="1" dirty="0">
                  <a:solidFill>
                    <a:schemeClr val="tx1"/>
                  </a:solidFill>
                  <a:latin typeface="+mn-ea"/>
                </a:rPr>
                <a:t>Repository</a:t>
              </a:r>
              <a:endParaRPr kumimoji="1"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311EE99-7708-4D05-B342-9E701F80FFFC}"/>
              </a:ext>
            </a:extLst>
          </p:cNvPr>
          <p:cNvGrpSpPr/>
          <p:nvPr/>
        </p:nvGrpSpPr>
        <p:grpSpPr>
          <a:xfrm>
            <a:off x="774120" y="1832955"/>
            <a:ext cx="1771605" cy="1577689"/>
            <a:chOff x="735748" y="2805711"/>
            <a:chExt cx="1771605" cy="157768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8DE1586-D34E-004D-AA64-161CAC1D2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0397" y="2805711"/>
              <a:ext cx="1446956" cy="144695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83A03D0-BB84-A84A-9FF4-418726F87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748" y="3734103"/>
              <a:ext cx="649297" cy="649297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B08AF7-8AA5-4152-BC63-7742FE8D7622}"/>
              </a:ext>
            </a:extLst>
          </p:cNvPr>
          <p:cNvGrpSpPr/>
          <p:nvPr/>
        </p:nvGrpSpPr>
        <p:grpSpPr>
          <a:xfrm>
            <a:off x="4732214" y="4704980"/>
            <a:ext cx="1771605" cy="1577689"/>
            <a:chOff x="735748" y="2805711"/>
            <a:chExt cx="1771605" cy="157768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A1B8DB2-C73C-40D9-8ADF-47D266C93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0397" y="2805711"/>
              <a:ext cx="1446956" cy="1446956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77B6B6C-C14E-4D94-A612-F21F7125F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748" y="3734103"/>
              <a:ext cx="649297" cy="649297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B99DF87-6AF9-43B8-A1A1-42A4A2FD4413}"/>
              </a:ext>
            </a:extLst>
          </p:cNvPr>
          <p:cNvSpPr txBox="1"/>
          <p:nvPr/>
        </p:nvSpPr>
        <p:spPr>
          <a:xfrm>
            <a:off x="995675" y="3395146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개발자 </a:t>
            </a:r>
            <a:r>
              <a:rPr lang="en-US" altLang="ko-KR" b="1" dirty="0"/>
              <a:t>A</a:t>
            </a:r>
            <a:endParaRPr lang="ko-KR" altLang="en-US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F9A3C1-245F-4B91-9515-AC3D5ABE4A4F}"/>
              </a:ext>
            </a:extLst>
          </p:cNvPr>
          <p:cNvGrpSpPr/>
          <p:nvPr/>
        </p:nvGrpSpPr>
        <p:grpSpPr>
          <a:xfrm>
            <a:off x="1451569" y="4166168"/>
            <a:ext cx="1771605" cy="1696989"/>
            <a:chOff x="1507379" y="4437112"/>
            <a:chExt cx="1771605" cy="1696989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43BD3B6-E52A-4635-8051-6359894BE8CB}"/>
                </a:ext>
              </a:extLst>
            </p:cNvPr>
            <p:cNvGrpSpPr/>
            <p:nvPr/>
          </p:nvGrpSpPr>
          <p:grpSpPr>
            <a:xfrm>
              <a:off x="1507379" y="4437112"/>
              <a:ext cx="1771605" cy="1577689"/>
              <a:chOff x="735748" y="2805711"/>
              <a:chExt cx="1771605" cy="1577689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1DA620DD-2628-47E2-AC0F-0004E2A6F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0397" y="2805711"/>
                <a:ext cx="1446956" cy="144695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F9854B2E-1A38-4795-9A67-0A57E7938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748" y="3734103"/>
                <a:ext cx="649297" cy="649297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D69365-3F5B-4450-A17F-D215474B5933}"/>
                </a:ext>
              </a:extLst>
            </p:cNvPr>
            <p:cNvSpPr txBox="1"/>
            <p:nvPr/>
          </p:nvSpPr>
          <p:spPr>
            <a:xfrm>
              <a:off x="2111174" y="576476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개발자</a:t>
              </a:r>
              <a:r>
                <a:rPr lang="en-US" altLang="ko-KR" b="1" dirty="0"/>
                <a:t> B</a:t>
              </a:r>
              <a:endParaRPr lang="ko-KR" altLang="en-US" b="1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38BBFBF-A272-4E4B-97CA-3645ACD7ECBA}"/>
              </a:ext>
            </a:extLst>
          </p:cNvPr>
          <p:cNvSpPr txBox="1"/>
          <p:nvPr/>
        </p:nvSpPr>
        <p:spPr>
          <a:xfrm>
            <a:off x="5352911" y="596727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개발자</a:t>
            </a:r>
            <a:r>
              <a:rPr lang="en-US" altLang="ko-KR" b="1" dirty="0"/>
              <a:t>C</a:t>
            </a:r>
            <a:endParaRPr lang="ko-KR" altLang="en-US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38A4F45-6948-4F45-87E7-0D8146E38F99}"/>
              </a:ext>
            </a:extLst>
          </p:cNvPr>
          <p:cNvCxnSpPr/>
          <p:nvPr/>
        </p:nvCxnSpPr>
        <p:spPr>
          <a:xfrm>
            <a:off x="2355950" y="3279911"/>
            <a:ext cx="1497232" cy="130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B671F1A-52D0-41B9-A0D8-16928A1C9F79}"/>
              </a:ext>
            </a:extLst>
          </p:cNvPr>
          <p:cNvCxnSpPr>
            <a:cxnSpLocks/>
          </p:cNvCxnSpPr>
          <p:nvPr/>
        </p:nvCxnSpPr>
        <p:spPr>
          <a:xfrm flipV="1">
            <a:off x="2589208" y="3838561"/>
            <a:ext cx="1263974" cy="616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AE6006-590D-488C-AF5F-0D6129E1AE30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4733523" y="4597848"/>
            <a:ext cx="323340" cy="830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08750C86-D388-4C8C-A934-B97BE638D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2132856"/>
            <a:ext cx="1446956" cy="144695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F814258-15BC-4F2C-9AEA-7856F86CDA97}"/>
              </a:ext>
            </a:extLst>
          </p:cNvPr>
          <p:cNvSpPr txBox="1"/>
          <p:nvPr/>
        </p:nvSpPr>
        <p:spPr>
          <a:xfrm>
            <a:off x="6775714" y="187194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66FF"/>
                </a:solidFill>
              </a:rPr>
              <a:t>신입개발자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3738739A-83F3-4F02-A055-72EC4CBE89B5}"/>
              </a:ext>
            </a:extLst>
          </p:cNvPr>
          <p:cNvGrpSpPr/>
          <p:nvPr/>
        </p:nvGrpSpPr>
        <p:grpSpPr>
          <a:xfrm>
            <a:off x="5220072" y="2921083"/>
            <a:ext cx="2661550" cy="1167145"/>
            <a:chOff x="5220072" y="2921083"/>
            <a:chExt cx="2661550" cy="1167145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A2F5CB7-303D-442C-84C0-4C030B81012B}"/>
                </a:ext>
              </a:extLst>
            </p:cNvPr>
            <p:cNvGrpSpPr/>
            <p:nvPr/>
          </p:nvGrpSpPr>
          <p:grpSpPr>
            <a:xfrm>
              <a:off x="5220072" y="2921083"/>
              <a:ext cx="2204939" cy="649297"/>
              <a:chOff x="5275882" y="3192027"/>
              <a:chExt cx="2204939" cy="649297"/>
            </a:xfrm>
          </p:grpSpPr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347BD8E2-3C46-4E6D-92AE-C54685F84E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75882" y="3516676"/>
                <a:ext cx="1483020" cy="2337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6F83DACA-C1FF-4B84-B185-C75EA1787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1524" y="3192027"/>
                <a:ext cx="649297" cy="649297"/>
              </a:xfrm>
              <a:prstGeom prst="rect">
                <a:avLst/>
              </a:prstGeom>
            </p:spPr>
          </p:pic>
        </p:grpSp>
        <p:sp>
          <p:nvSpPr>
            <p:cNvPr id="87" name="모서리가 둥근 직사각형 22">
              <a:extLst>
                <a:ext uri="{FF2B5EF4-FFF2-40B4-BE49-F238E27FC236}">
                  <a16:creationId xmlns:a16="http://schemas.microsoft.com/office/drawing/2014/main" id="{716354B7-08DF-462E-B2D4-0BF663890BC5}"/>
                </a:ext>
              </a:extLst>
            </p:cNvPr>
            <p:cNvSpPr/>
            <p:nvPr/>
          </p:nvSpPr>
          <p:spPr>
            <a:xfrm>
              <a:off x="6319102" y="3588894"/>
              <a:ext cx="1562520" cy="49933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solidFill>
                    <a:srgbClr val="FF0000"/>
                  </a:solidFill>
                  <a:latin typeface="+mn-ea"/>
                </a:rPr>
                <a:t>Local</a:t>
              </a:r>
            </a:p>
            <a:p>
              <a:pPr algn="ctr"/>
              <a:r>
                <a:rPr kumimoji="1" lang="en-US" altLang="ko-KR" b="1" dirty="0">
                  <a:solidFill>
                    <a:srgbClr val="FF0000"/>
                  </a:solidFill>
                  <a:latin typeface="+mn-ea"/>
                </a:rPr>
                <a:t>Repository</a:t>
              </a:r>
              <a:endParaRPr kumimoji="1" lang="ko-KR" altLang="en-US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095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Clone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F8F231-53EE-CB47-AF8F-9F45A4D78CED}"/>
              </a:ext>
            </a:extLst>
          </p:cNvPr>
          <p:cNvSpPr/>
          <p:nvPr/>
        </p:nvSpPr>
        <p:spPr>
          <a:xfrm>
            <a:off x="539552" y="1452633"/>
            <a:ext cx="7766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원격저장소의 소스코드를 로컬저장소에 복사하는 과정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BBF6F3-A42E-4589-AA75-CA871FE5A202}"/>
              </a:ext>
            </a:extLst>
          </p:cNvPr>
          <p:cNvGrpSpPr/>
          <p:nvPr/>
        </p:nvGrpSpPr>
        <p:grpSpPr>
          <a:xfrm>
            <a:off x="2051720" y="2492896"/>
            <a:ext cx="1598467" cy="3325661"/>
            <a:chOff x="1977040" y="2620509"/>
            <a:chExt cx="1598467" cy="3325661"/>
          </a:xfrm>
        </p:grpSpPr>
        <p:sp>
          <p:nvSpPr>
            <p:cNvPr id="26" name="모서리가 둥근 직사각형 22">
              <a:extLst>
                <a:ext uri="{FF2B5EF4-FFF2-40B4-BE49-F238E27FC236}">
                  <a16:creationId xmlns:a16="http://schemas.microsoft.com/office/drawing/2014/main" id="{45CCD650-F50C-4443-AE3B-97484423703D}"/>
                </a:ext>
              </a:extLst>
            </p:cNvPr>
            <p:cNvSpPr/>
            <p:nvPr/>
          </p:nvSpPr>
          <p:spPr>
            <a:xfrm>
              <a:off x="1977040" y="3070028"/>
              <a:ext cx="1562520" cy="4993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Local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Repository</a:t>
              </a:r>
              <a:endParaRPr kumimoji="1" lang="ko-KR" altLang="en-US" dirty="0">
                <a:latin typeface="+mn-ea"/>
              </a:endParaRPr>
            </a:p>
          </p:txBody>
        </p:sp>
        <p:cxnSp>
          <p:nvCxnSpPr>
            <p:cNvPr id="47" name="직선 연결선[R] 26">
              <a:extLst>
                <a:ext uri="{FF2B5EF4-FFF2-40B4-BE49-F238E27FC236}">
                  <a16:creationId xmlns:a16="http://schemas.microsoft.com/office/drawing/2014/main" id="{91B72E92-A2CE-43A5-9540-7BBA67E7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758300" y="3569362"/>
              <a:ext cx="0" cy="23768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A7309C-1A7D-49EB-B4D7-33AB1E112FED}"/>
                </a:ext>
              </a:extLst>
            </p:cNvPr>
            <p:cNvSpPr txBox="1"/>
            <p:nvPr/>
          </p:nvSpPr>
          <p:spPr>
            <a:xfrm>
              <a:off x="2159418" y="262050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개발자</a:t>
              </a:r>
              <a:r>
                <a:rPr lang="en-US" altLang="ko-KR" b="1" dirty="0"/>
                <a:t>PC</a:t>
              </a:r>
              <a:endParaRPr lang="ko-KR" altLang="en-US" b="1" dirty="0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A0E359F-C3CA-40FD-97DE-51BFA75B2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2809" y="3645024"/>
              <a:ext cx="812698" cy="812698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7D91B9-54DE-4497-A238-D27B5DE9895B}"/>
              </a:ext>
            </a:extLst>
          </p:cNvPr>
          <p:cNvGrpSpPr/>
          <p:nvPr/>
        </p:nvGrpSpPr>
        <p:grpSpPr>
          <a:xfrm>
            <a:off x="5306115" y="2506911"/>
            <a:ext cx="1644821" cy="3311646"/>
            <a:chOff x="3801517" y="2618757"/>
            <a:chExt cx="1644821" cy="3311646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DB4232A-EE6B-4779-98CC-AE287DF9CA51}"/>
                </a:ext>
              </a:extLst>
            </p:cNvPr>
            <p:cNvGrpSpPr/>
            <p:nvPr/>
          </p:nvGrpSpPr>
          <p:grpSpPr>
            <a:xfrm>
              <a:off x="3801517" y="3054261"/>
              <a:ext cx="1562520" cy="2876142"/>
              <a:chOff x="6712098" y="3061698"/>
              <a:chExt cx="1562520" cy="2876142"/>
            </a:xfrm>
          </p:grpSpPr>
          <p:sp>
            <p:nvSpPr>
              <p:cNvPr id="45" name="모서리가 둥근 직사각형 21">
                <a:extLst>
                  <a:ext uri="{FF2B5EF4-FFF2-40B4-BE49-F238E27FC236}">
                    <a16:creationId xmlns:a16="http://schemas.microsoft.com/office/drawing/2014/main" id="{62A8E418-3B20-49DD-B87A-D2B48811DD38}"/>
                  </a:ext>
                </a:extLst>
              </p:cNvPr>
              <p:cNvSpPr/>
              <p:nvPr/>
            </p:nvSpPr>
            <p:spPr>
              <a:xfrm>
                <a:off x="6712098" y="3061698"/>
                <a:ext cx="1562520" cy="49933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latin typeface="+mn-ea"/>
                  </a:rPr>
                  <a:t>Remote</a:t>
                </a:r>
              </a:p>
              <a:p>
                <a:pPr algn="ctr"/>
                <a:r>
                  <a:rPr kumimoji="1" lang="en-US" altLang="ko-KR" dirty="0">
                    <a:latin typeface="+mn-ea"/>
                  </a:rPr>
                  <a:t>Repository</a:t>
                </a:r>
                <a:endParaRPr kumimoji="1" lang="ko-KR" altLang="en-US" dirty="0">
                  <a:latin typeface="+mn-ea"/>
                </a:endParaRPr>
              </a:p>
            </p:txBody>
          </p:sp>
          <p:cxnSp>
            <p:nvCxnSpPr>
              <p:cNvPr id="46" name="직선 연결선[R] 25">
                <a:extLst>
                  <a:ext uri="{FF2B5EF4-FFF2-40B4-BE49-F238E27FC236}">
                    <a16:creationId xmlns:a16="http://schemas.microsoft.com/office/drawing/2014/main" id="{9F298D7C-5523-469D-8975-1912EDA19E75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>
                <a:off x="7493358" y="3561032"/>
                <a:ext cx="0" cy="23768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450D6A-B093-4888-9E1D-6D2EEB2BEC2B}"/>
                </a:ext>
              </a:extLst>
            </p:cNvPr>
            <p:cNvSpPr txBox="1"/>
            <p:nvPr/>
          </p:nvSpPr>
          <p:spPr>
            <a:xfrm>
              <a:off x="4259611" y="261875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/>
                <a:t>서버</a:t>
              </a:r>
              <a:endParaRPr lang="ko-KR" altLang="en-US" b="1" dirty="0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970DCA56-3A3B-43B5-8A26-EE3E10497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3640" y="3618596"/>
              <a:ext cx="812698" cy="812698"/>
            </a:xfrm>
            <a:prstGeom prst="rect">
              <a:avLst/>
            </a:prstGeom>
          </p:spPr>
        </p:pic>
      </p:grpSp>
      <p:sp>
        <p:nvSpPr>
          <p:cNvPr id="52" name="오른쪽 화살표[R] 26">
            <a:extLst>
              <a:ext uri="{FF2B5EF4-FFF2-40B4-BE49-F238E27FC236}">
                <a16:creationId xmlns:a16="http://schemas.microsoft.com/office/drawing/2014/main" id="{2CEB392D-2F27-4908-AF5E-322AD712AECB}"/>
              </a:ext>
            </a:extLst>
          </p:cNvPr>
          <p:cNvSpPr/>
          <p:nvPr/>
        </p:nvSpPr>
        <p:spPr>
          <a:xfrm flipH="1" flipV="1">
            <a:off x="2837487" y="4405771"/>
            <a:ext cx="3166513" cy="76670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C9F6D8-C7BF-41D2-885F-E80C4AA4F31F}"/>
              </a:ext>
            </a:extLst>
          </p:cNvPr>
          <p:cNvSpPr txBox="1"/>
          <p:nvPr/>
        </p:nvSpPr>
        <p:spPr>
          <a:xfrm>
            <a:off x="3888863" y="4604457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+mn-ea"/>
              </a:rPr>
              <a:t>git clone</a:t>
            </a:r>
            <a:endParaRPr kumimoji="1"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3058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7D3B176B-F168-3840-9166-B053FDB7C44B}"/>
              </a:ext>
            </a:extLst>
          </p:cNvPr>
          <p:cNvSpPr/>
          <p:nvPr/>
        </p:nvSpPr>
        <p:spPr>
          <a:xfrm>
            <a:off x="6604813" y="3251631"/>
            <a:ext cx="1860348" cy="3384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저장소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868CFB-5D1A-F044-A86D-77C943133091}"/>
              </a:ext>
            </a:extLst>
          </p:cNvPr>
          <p:cNvSpPr/>
          <p:nvPr/>
        </p:nvSpPr>
        <p:spPr>
          <a:xfrm>
            <a:off x="975389" y="3070467"/>
            <a:ext cx="5468819" cy="33843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n-ea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B2696F86-AF26-6640-9C9D-6E2775727261}"/>
              </a:ext>
            </a:extLst>
          </p:cNvPr>
          <p:cNvSpPr/>
          <p:nvPr/>
        </p:nvSpPr>
        <p:spPr>
          <a:xfrm>
            <a:off x="6753727" y="3537939"/>
            <a:ext cx="1562520" cy="4993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Remote</a:t>
            </a:r>
          </a:p>
          <a:p>
            <a:pPr algn="ctr"/>
            <a:r>
              <a:rPr kumimoji="1" lang="en-US" altLang="ko-KR" dirty="0">
                <a:latin typeface="+mn-ea"/>
              </a:rPr>
              <a:t>Repository</a:t>
            </a:r>
            <a:endParaRPr kumimoji="1" lang="ko-KR" altLang="en-US" dirty="0">
              <a:latin typeface="+mn-ea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918D0F1-3F36-E748-8F70-60B46E80F76D}"/>
              </a:ext>
            </a:extLst>
          </p:cNvPr>
          <p:cNvSpPr/>
          <p:nvPr/>
        </p:nvSpPr>
        <p:spPr>
          <a:xfrm>
            <a:off x="4682663" y="3578701"/>
            <a:ext cx="1562520" cy="4993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Local</a:t>
            </a:r>
          </a:p>
          <a:p>
            <a:pPr algn="ctr"/>
            <a:r>
              <a:rPr kumimoji="1" lang="en-US" altLang="ko-KR" dirty="0">
                <a:latin typeface="+mn-ea"/>
              </a:rPr>
              <a:t>Repository</a:t>
            </a:r>
            <a:endParaRPr kumimoji="1" lang="ko-KR" altLang="en-US" dirty="0">
              <a:latin typeface="+mn-ea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8111CFD-111A-894F-9AA6-43C3A17073CF}"/>
              </a:ext>
            </a:extLst>
          </p:cNvPr>
          <p:cNvSpPr/>
          <p:nvPr/>
        </p:nvSpPr>
        <p:spPr>
          <a:xfrm>
            <a:off x="2923769" y="3578701"/>
            <a:ext cx="1562520" cy="4993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Staging</a:t>
            </a:r>
          </a:p>
          <a:p>
            <a:pPr algn="ctr"/>
            <a:r>
              <a:rPr kumimoji="1" lang="en-US" altLang="ko-KR" dirty="0">
                <a:latin typeface="+mn-ea"/>
              </a:rPr>
              <a:t>Area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D9650C8B-A068-274D-B0D9-08C92A4B87EF}"/>
              </a:ext>
            </a:extLst>
          </p:cNvPr>
          <p:cNvSpPr/>
          <p:nvPr/>
        </p:nvSpPr>
        <p:spPr>
          <a:xfrm>
            <a:off x="1164875" y="3578701"/>
            <a:ext cx="1562520" cy="4993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Working</a:t>
            </a:r>
          </a:p>
          <a:p>
            <a:pPr algn="ctr"/>
            <a:r>
              <a:rPr kumimoji="1" lang="en-US" altLang="ko-KR" dirty="0">
                <a:latin typeface="+mn-ea"/>
              </a:rPr>
              <a:t>Directory</a:t>
            </a:r>
            <a:endParaRPr kumimoji="1" lang="ko-KR" altLang="en-US" dirty="0">
              <a:latin typeface="+mn-ea"/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B1BBC09-5EAA-DD44-B81A-E4B8069D71D9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7534987" y="4037273"/>
            <a:ext cx="0" cy="2376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9D567A69-8A00-5142-9B80-71AEBAEBCE6F}"/>
              </a:ext>
            </a:extLst>
          </p:cNvPr>
          <p:cNvCxnSpPr/>
          <p:nvPr/>
        </p:nvCxnSpPr>
        <p:spPr>
          <a:xfrm>
            <a:off x="5463923" y="4078035"/>
            <a:ext cx="0" cy="2376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5425DFF9-C09F-9544-8F7A-85AF98245915}"/>
              </a:ext>
            </a:extLst>
          </p:cNvPr>
          <p:cNvCxnSpPr/>
          <p:nvPr/>
        </p:nvCxnSpPr>
        <p:spPr>
          <a:xfrm>
            <a:off x="3705029" y="4078035"/>
            <a:ext cx="0" cy="2376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6EAA0F87-3FB6-8846-9911-A718494AB9FB}"/>
              </a:ext>
            </a:extLst>
          </p:cNvPr>
          <p:cNvCxnSpPr/>
          <p:nvPr/>
        </p:nvCxnSpPr>
        <p:spPr>
          <a:xfrm>
            <a:off x="2064609" y="4078035"/>
            <a:ext cx="0" cy="23768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2">
            <a:extLst>
              <a:ext uri="{FF2B5EF4-FFF2-40B4-BE49-F238E27FC236}">
                <a16:creationId xmlns:a16="http://schemas.microsoft.com/office/drawing/2014/main" id="{246F0209-FC45-451E-B804-8DB709D4EFB5}"/>
              </a:ext>
            </a:extLst>
          </p:cNvPr>
          <p:cNvSpPr txBox="1">
            <a:spLocks/>
          </p:cNvSpPr>
          <p:nvPr/>
        </p:nvSpPr>
        <p:spPr>
          <a:xfrm>
            <a:off x="6477249" y="2727234"/>
            <a:ext cx="2199207" cy="3732925"/>
          </a:xfrm>
          <a:prstGeom prst="rect">
            <a:avLst/>
          </a:prstGeom>
          <a:solidFill>
            <a:srgbClr val="FFFFFF">
              <a:alpha val="73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D82128-3192-4F0C-B648-B5BEB858C8B7}"/>
              </a:ext>
            </a:extLst>
          </p:cNvPr>
          <p:cNvSpPr txBox="1"/>
          <p:nvPr/>
        </p:nvSpPr>
        <p:spPr>
          <a:xfrm>
            <a:off x="3066875" y="309463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개발자</a:t>
            </a:r>
            <a:r>
              <a:rPr lang="en-US" altLang="ko-KR" b="1" dirty="0"/>
              <a:t>PC</a:t>
            </a:r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5540EA-F1FC-4A7F-B9E0-224AD2B4BBEA}"/>
              </a:ext>
            </a:extLst>
          </p:cNvPr>
          <p:cNvSpPr/>
          <p:nvPr/>
        </p:nvSpPr>
        <p:spPr>
          <a:xfrm>
            <a:off x="467544" y="1157555"/>
            <a:ext cx="7848872" cy="168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작업 디렉토리 </a:t>
            </a: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(Working Directory)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solidFill>
                  <a:srgbClr val="000000"/>
                </a:solidFill>
                <a:latin typeface="+mn-ea"/>
              </a:rPr>
              <a:t>스테이징</a:t>
            </a:r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 영역 </a:t>
            </a: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(Staging Area)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로컬 저장소 </a:t>
            </a: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(Local Repository)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4803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작업 디렉토리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E97ADD-0A44-BD49-97FF-49003FAB5913}"/>
              </a:ext>
            </a:extLst>
          </p:cNvPr>
          <p:cNvSpPr/>
          <p:nvPr/>
        </p:nvSpPr>
        <p:spPr>
          <a:xfrm>
            <a:off x="467544" y="1268760"/>
            <a:ext cx="7848872" cy="1147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PC </a:t>
            </a:r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에서 </a:t>
            </a:r>
            <a:r>
              <a:rPr lang="ko-KR" altLang="en-US" sz="2400" b="1" dirty="0">
                <a:solidFill>
                  <a:srgbClr val="000000"/>
                </a:solidFill>
                <a:latin typeface="+mn-ea"/>
              </a:rPr>
              <a:t>현재 작업중에 있는 디렉토리</a:t>
            </a:r>
            <a:endParaRPr lang="en-US" altLang="ko-KR" sz="2400" b="1" dirty="0">
              <a:solidFill>
                <a:srgbClr val="00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Git </a:t>
            </a:r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에서 관리는 하지만</a:t>
            </a: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추적은 하지 않음</a:t>
            </a: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18C9E8E-C4D5-D241-A339-93F74B2315B8}"/>
              </a:ext>
            </a:extLst>
          </p:cNvPr>
          <p:cNvSpPr/>
          <p:nvPr/>
        </p:nvSpPr>
        <p:spPr>
          <a:xfrm>
            <a:off x="1428542" y="2708920"/>
            <a:ext cx="6286916" cy="38906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3B502F3D-5CAC-8C4D-93C8-DB505AE72942}"/>
              </a:ext>
            </a:extLst>
          </p:cNvPr>
          <p:cNvSpPr/>
          <p:nvPr/>
        </p:nvSpPr>
        <p:spPr>
          <a:xfrm>
            <a:off x="5693446" y="3212976"/>
            <a:ext cx="1796262" cy="5740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Local</a:t>
            </a:r>
          </a:p>
          <a:p>
            <a:pPr algn="ctr"/>
            <a:r>
              <a:rPr kumimoji="1" lang="en-US" altLang="ko-KR" dirty="0"/>
              <a:t>Repository</a:t>
            </a:r>
            <a:endParaRPr kumimoji="1" lang="ko-KR" altLang="en-US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2C670201-9971-FE4A-8860-AE8CA1AC48A5}"/>
              </a:ext>
            </a:extLst>
          </p:cNvPr>
          <p:cNvSpPr/>
          <p:nvPr/>
        </p:nvSpPr>
        <p:spPr>
          <a:xfrm>
            <a:off x="3671434" y="3212976"/>
            <a:ext cx="1796262" cy="5740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 </a:t>
            </a:r>
            <a:r>
              <a:rPr kumimoji="1" lang="en-US" altLang="ko-KR" dirty="0"/>
              <a:t>Staging</a:t>
            </a:r>
          </a:p>
          <a:p>
            <a:pPr algn="ctr"/>
            <a:r>
              <a:rPr kumimoji="1" lang="en-US" altLang="ko-KR" dirty="0"/>
              <a:t>Area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021BCB3E-3BDB-1D4B-B95D-1D4BE3C1BD63}"/>
              </a:ext>
            </a:extLst>
          </p:cNvPr>
          <p:cNvSpPr/>
          <p:nvPr/>
        </p:nvSpPr>
        <p:spPr>
          <a:xfrm>
            <a:off x="1649421" y="3212976"/>
            <a:ext cx="1796262" cy="5740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Working</a:t>
            </a:r>
          </a:p>
          <a:p>
            <a:pPr algn="ctr"/>
            <a:r>
              <a:rPr kumimoji="1" lang="en-US" altLang="ko-KR" dirty="0"/>
              <a:t>Directory</a:t>
            </a:r>
            <a:endParaRPr kumimoji="1" lang="ko-KR" altLang="en-US" dirty="0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E8292DB9-2D03-3A4F-9DCD-D113600E58A4}"/>
              </a:ext>
            </a:extLst>
          </p:cNvPr>
          <p:cNvCxnSpPr/>
          <p:nvPr/>
        </p:nvCxnSpPr>
        <p:spPr>
          <a:xfrm>
            <a:off x="6591577" y="3787008"/>
            <a:ext cx="0" cy="27323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5602ECE6-5572-3C45-A4BB-9D0E705A5BDD}"/>
              </a:ext>
            </a:extLst>
          </p:cNvPr>
          <p:cNvCxnSpPr/>
          <p:nvPr/>
        </p:nvCxnSpPr>
        <p:spPr>
          <a:xfrm>
            <a:off x="4569565" y="3787008"/>
            <a:ext cx="0" cy="27323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3F0E6E8A-2565-B443-A27E-98D3AAB2D9FE}"/>
              </a:ext>
            </a:extLst>
          </p:cNvPr>
          <p:cNvCxnSpPr/>
          <p:nvPr/>
        </p:nvCxnSpPr>
        <p:spPr>
          <a:xfrm>
            <a:off x="2545533" y="3787008"/>
            <a:ext cx="0" cy="27323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2">
            <a:extLst>
              <a:ext uri="{FF2B5EF4-FFF2-40B4-BE49-F238E27FC236}">
                <a16:creationId xmlns:a16="http://schemas.microsoft.com/office/drawing/2014/main" id="{6E034675-0EA3-7348-BFAD-877860F0A2C6}"/>
              </a:ext>
            </a:extLst>
          </p:cNvPr>
          <p:cNvSpPr txBox="1">
            <a:spLocks/>
          </p:cNvSpPr>
          <p:nvPr/>
        </p:nvSpPr>
        <p:spPr>
          <a:xfrm>
            <a:off x="3573343" y="3150714"/>
            <a:ext cx="4032444" cy="3422751"/>
          </a:xfrm>
          <a:prstGeom prst="rect">
            <a:avLst/>
          </a:prstGeom>
          <a:solidFill>
            <a:srgbClr val="FFFFFF">
              <a:alpha val="73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D47D44-6A3C-4BBE-BA00-43720259CA4A}"/>
              </a:ext>
            </a:extLst>
          </p:cNvPr>
          <p:cNvSpPr txBox="1"/>
          <p:nvPr/>
        </p:nvSpPr>
        <p:spPr>
          <a:xfrm>
            <a:off x="4026889" y="278138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개발자</a:t>
            </a:r>
            <a:r>
              <a:rPr lang="en-US" altLang="ko-KR" b="1" dirty="0"/>
              <a:t>PC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20278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스테이징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E97ADD-0A44-BD49-97FF-49003FAB5913}"/>
              </a:ext>
            </a:extLst>
          </p:cNvPr>
          <p:cNvSpPr/>
          <p:nvPr/>
        </p:nvSpPr>
        <p:spPr>
          <a:xfrm>
            <a:off x="575556" y="1268760"/>
            <a:ext cx="8172908" cy="168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2400" dirty="0">
                <a:latin typeface="+mn-ea"/>
              </a:rPr>
              <a:t>작업한</a:t>
            </a:r>
            <a:r>
              <a:rPr lang="en-US" altLang="ko-KR" sz="2400" dirty="0">
                <a:latin typeface="+mn-ea"/>
              </a:rPr>
              <a:t> </a:t>
            </a:r>
            <a:r>
              <a:rPr lang="ko-KR" altLang="ko-KR" sz="2400" dirty="0">
                <a:latin typeface="+mn-ea"/>
              </a:rPr>
              <a:t>내용이</a:t>
            </a:r>
            <a:r>
              <a:rPr lang="en-US" altLang="ko-KR" sz="2400" dirty="0">
                <a:latin typeface="+mn-ea"/>
              </a:rPr>
              <a:t> </a:t>
            </a:r>
            <a:r>
              <a:rPr lang="ko-KR" altLang="ko-KR" sz="2400" dirty="0">
                <a:latin typeface="+mn-ea"/>
              </a:rPr>
              <a:t>올라가는</a:t>
            </a:r>
            <a:r>
              <a:rPr lang="en-US" altLang="ko-KR" sz="2400" dirty="0">
                <a:latin typeface="+mn-ea"/>
              </a:rPr>
              <a:t> </a:t>
            </a:r>
            <a:r>
              <a:rPr lang="ko-KR" altLang="ko-KR" sz="2400" dirty="0">
                <a:latin typeface="+mn-ea"/>
              </a:rPr>
              <a:t>임시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ko-KR" sz="2400" dirty="0">
                <a:latin typeface="+mn-ea"/>
              </a:rPr>
              <a:t>저장</a:t>
            </a:r>
            <a:r>
              <a:rPr lang="en-US" altLang="ko-KR" sz="2400" dirty="0">
                <a:latin typeface="+mn-ea"/>
              </a:rPr>
              <a:t> </a:t>
            </a:r>
            <a:r>
              <a:rPr lang="ko-KR" altLang="ko-KR" sz="2400" dirty="0">
                <a:latin typeface="+mn-ea"/>
              </a:rPr>
              <a:t>영역</a:t>
            </a:r>
            <a:r>
              <a:rPr lang="en-US" altLang="ko-KR" sz="2400" dirty="0">
                <a:latin typeface="+mn-ea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git </a:t>
            </a:r>
            <a:r>
              <a:rPr lang="ko-KR" altLang="en-US" sz="2400" dirty="0">
                <a:latin typeface="+mn-ea"/>
              </a:rPr>
              <a:t>에 의해 </a:t>
            </a:r>
            <a:r>
              <a:rPr lang="ko-KR" altLang="en-US" sz="2400" dirty="0" err="1">
                <a:latin typeface="+mn-ea"/>
              </a:rPr>
              <a:t>변경점</a:t>
            </a:r>
            <a:r>
              <a:rPr lang="ko-KR" altLang="en-US" sz="2400" dirty="0">
                <a:latin typeface="+mn-ea"/>
              </a:rPr>
              <a:t> 추적 관리되는 영역</a:t>
            </a:r>
            <a:endParaRPr lang="en-US" altLang="ko-KR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커밋을</a:t>
            </a:r>
            <a:r>
              <a:rPr lang="ko-KR" altLang="en-US" sz="2400" b="1" dirty="0">
                <a:latin typeface="+mn-ea"/>
              </a:rPr>
              <a:t> 준비하는 영역</a:t>
            </a:r>
            <a:endParaRPr lang="en-US" altLang="ko-KR" sz="2400" b="1" dirty="0"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84AC6D8-EDB0-604D-8EA3-3CFA6835AADA}"/>
              </a:ext>
            </a:extLst>
          </p:cNvPr>
          <p:cNvGrpSpPr/>
          <p:nvPr/>
        </p:nvGrpSpPr>
        <p:grpSpPr>
          <a:xfrm>
            <a:off x="1475656" y="2977124"/>
            <a:ext cx="5916164" cy="3661216"/>
            <a:chOff x="179512" y="908720"/>
            <a:chExt cx="6048672" cy="439248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9D6F3E-6743-9E4A-824E-A7EC4B92918C}"/>
                </a:ext>
              </a:extLst>
            </p:cNvPr>
            <p:cNvSpPr/>
            <p:nvPr/>
          </p:nvSpPr>
          <p:spPr>
            <a:xfrm>
              <a:off x="179512" y="908720"/>
              <a:ext cx="6048672" cy="43924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+mn-ea"/>
              </a:endParaRPr>
            </a:p>
          </p:txBody>
        </p: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54EBECBF-9E14-A643-9E02-6F8A6F6AFE12}"/>
                </a:ext>
              </a:extLst>
            </p:cNvPr>
            <p:cNvSpPr/>
            <p:nvPr/>
          </p:nvSpPr>
          <p:spPr>
            <a:xfrm>
              <a:off x="4282797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Local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Repository</a:t>
              </a:r>
              <a:endParaRPr kumimoji="1" lang="ko-KR" altLang="en-US" dirty="0">
                <a:latin typeface="+mn-ea"/>
              </a:endParaRPr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309CC7EF-CE35-B241-ADF6-D61F16C8C38F}"/>
                </a:ext>
              </a:extLst>
            </p:cNvPr>
            <p:cNvSpPr/>
            <p:nvPr/>
          </p:nvSpPr>
          <p:spPr>
            <a:xfrm>
              <a:off x="2337409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+mn-ea"/>
                </a:rPr>
                <a:t> </a:t>
              </a:r>
              <a:r>
                <a:rPr kumimoji="1" lang="en-US" altLang="ko-KR" dirty="0">
                  <a:latin typeface="+mn-ea"/>
                </a:rPr>
                <a:t>Staging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Area</a:t>
              </a:r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959DCF87-D431-214B-8B43-A2AE82BF6DB3}"/>
                </a:ext>
              </a:extLst>
            </p:cNvPr>
            <p:cNvSpPr/>
            <p:nvPr/>
          </p:nvSpPr>
          <p:spPr>
            <a:xfrm>
              <a:off x="392021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Working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Directory</a:t>
              </a:r>
              <a:endParaRPr kumimoji="1" lang="ko-KR" altLang="en-US" dirty="0">
                <a:latin typeface="+mn-ea"/>
              </a:endParaRPr>
            </a:p>
          </p:txBody>
        </p: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E302184F-B07C-004E-8DC9-74F24CDBA9EE}"/>
                </a:ext>
              </a:extLst>
            </p:cNvPr>
            <p:cNvCxnSpPr/>
            <p:nvPr/>
          </p:nvCxnSpPr>
          <p:spPr>
            <a:xfrm>
              <a:off x="5146893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9367355D-A493-7C4D-95B1-8274BBEA1C8D}"/>
                </a:ext>
              </a:extLst>
            </p:cNvPr>
            <p:cNvCxnSpPr/>
            <p:nvPr/>
          </p:nvCxnSpPr>
          <p:spPr>
            <a:xfrm>
              <a:off x="3201505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8DB716A0-234B-1147-AB54-3CBBDDFF543F}"/>
                </a:ext>
              </a:extLst>
            </p:cNvPr>
            <p:cNvCxnSpPr/>
            <p:nvPr/>
          </p:nvCxnSpPr>
          <p:spPr>
            <a:xfrm>
              <a:off x="1254174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제목 2">
            <a:extLst>
              <a:ext uri="{FF2B5EF4-FFF2-40B4-BE49-F238E27FC236}">
                <a16:creationId xmlns:a16="http://schemas.microsoft.com/office/drawing/2014/main" id="{69857365-A2F0-F748-AF52-6BA1D79E50A5}"/>
              </a:ext>
            </a:extLst>
          </p:cNvPr>
          <p:cNvSpPr txBox="1">
            <a:spLocks/>
          </p:cNvSpPr>
          <p:nvPr/>
        </p:nvSpPr>
        <p:spPr>
          <a:xfrm>
            <a:off x="5394456" y="3092808"/>
            <a:ext cx="1879515" cy="3401646"/>
          </a:xfrm>
          <a:prstGeom prst="rect">
            <a:avLst/>
          </a:prstGeom>
          <a:solidFill>
            <a:srgbClr val="FFFFFF">
              <a:alpha val="73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3F6349BB-103C-1C42-B5CD-CCA2EEF812C6}"/>
              </a:ext>
            </a:extLst>
          </p:cNvPr>
          <p:cNvSpPr/>
          <p:nvPr/>
        </p:nvSpPr>
        <p:spPr>
          <a:xfrm>
            <a:off x="2568625" y="4217567"/>
            <a:ext cx="1860919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rgbClr val="FF0000"/>
                </a:solidFill>
                <a:latin typeface="+mn-ea"/>
              </a:rPr>
              <a:t>git add</a:t>
            </a:r>
            <a:endParaRPr kumimoji="1" lang="ko-KR" altLang="en-US" sz="16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1532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저장소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E97ADD-0A44-BD49-97FF-49003FAB5913}"/>
              </a:ext>
            </a:extLst>
          </p:cNvPr>
          <p:cNvSpPr/>
          <p:nvPr/>
        </p:nvSpPr>
        <p:spPr>
          <a:xfrm>
            <a:off x="575556" y="1196752"/>
            <a:ext cx="8172908" cy="168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커밋들이</a:t>
            </a:r>
            <a:r>
              <a:rPr lang="ko-KR" altLang="en-US" sz="2400" b="1" dirty="0">
                <a:latin typeface="+mn-ea"/>
              </a:rPr>
              <a:t> 영구적으로 저장되는 영역</a:t>
            </a:r>
            <a:endParaRPr lang="en-US" altLang="ko-KR" sz="24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원격저장소로 </a:t>
            </a:r>
            <a:r>
              <a:rPr lang="ko-KR" altLang="en-US" sz="2400" dirty="0" err="1">
                <a:latin typeface="+mn-ea"/>
              </a:rPr>
              <a:t>부터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clone </a:t>
            </a:r>
            <a:r>
              <a:rPr lang="ko-KR" altLang="en-US" sz="2400" dirty="0">
                <a:latin typeface="+mn-ea"/>
              </a:rPr>
              <a:t>한 </a:t>
            </a:r>
            <a:r>
              <a:rPr lang="ko-KR" altLang="en-US" sz="2400" dirty="0" err="1">
                <a:latin typeface="+mn-ea"/>
              </a:rPr>
              <a:t>커밋들이</a:t>
            </a:r>
            <a:r>
              <a:rPr lang="ko-KR" altLang="en-US" sz="2400" dirty="0">
                <a:latin typeface="+mn-ea"/>
              </a:rPr>
              <a:t> 존재하는 영역</a:t>
            </a:r>
            <a:endParaRPr lang="en-US" altLang="ko-KR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수많은 </a:t>
            </a:r>
            <a:r>
              <a:rPr lang="ko-KR" altLang="en-US" sz="2400" dirty="0" err="1">
                <a:latin typeface="+mn-ea"/>
              </a:rPr>
              <a:t>커밋들이</a:t>
            </a:r>
            <a:r>
              <a:rPr lang="ko-KR" altLang="en-US" sz="2400" dirty="0">
                <a:latin typeface="+mn-ea"/>
              </a:rPr>
              <a:t> 모여 하나의 </a:t>
            </a:r>
            <a:r>
              <a:rPr lang="en-US" altLang="ko-KR" sz="2400" dirty="0">
                <a:latin typeface="+mn-ea"/>
              </a:rPr>
              <a:t>SW </a:t>
            </a:r>
            <a:r>
              <a:rPr lang="ko-KR" altLang="en-US" sz="2400" dirty="0">
                <a:latin typeface="+mn-ea"/>
              </a:rPr>
              <a:t>가 만들어진다</a:t>
            </a:r>
            <a:r>
              <a:rPr lang="en-US" altLang="ko-KR" sz="2400" dirty="0">
                <a:latin typeface="+mn-ea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84AC6D8-EDB0-604D-8EA3-3CFA6835AADA}"/>
              </a:ext>
            </a:extLst>
          </p:cNvPr>
          <p:cNvGrpSpPr/>
          <p:nvPr/>
        </p:nvGrpSpPr>
        <p:grpSpPr>
          <a:xfrm>
            <a:off x="1613918" y="3023507"/>
            <a:ext cx="5916164" cy="3661216"/>
            <a:chOff x="179512" y="908720"/>
            <a:chExt cx="6048672" cy="439248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9D6F3E-6743-9E4A-824E-A7EC4B92918C}"/>
                </a:ext>
              </a:extLst>
            </p:cNvPr>
            <p:cNvSpPr/>
            <p:nvPr/>
          </p:nvSpPr>
          <p:spPr>
            <a:xfrm>
              <a:off x="179512" y="908720"/>
              <a:ext cx="6048672" cy="43924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+mn-ea"/>
              </a:endParaRPr>
            </a:p>
          </p:txBody>
        </p: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54EBECBF-9E14-A643-9E02-6F8A6F6AFE12}"/>
                </a:ext>
              </a:extLst>
            </p:cNvPr>
            <p:cNvSpPr/>
            <p:nvPr/>
          </p:nvSpPr>
          <p:spPr>
            <a:xfrm>
              <a:off x="4282797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Local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Repository</a:t>
              </a:r>
              <a:endParaRPr kumimoji="1" lang="ko-KR" altLang="en-US" dirty="0">
                <a:latin typeface="+mn-ea"/>
              </a:endParaRPr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309CC7EF-CE35-B241-ADF6-D61F16C8C38F}"/>
                </a:ext>
              </a:extLst>
            </p:cNvPr>
            <p:cNvSpPr/>
            <p:nvPr/>
          </p:nvSpPr>
          <p:spPr>
            <a:xfrm>
              <a:off x="2337409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+mn-ea"/>
                </a:rPr>
                <a:t> </a:t>
              </a:r>
              <a:r>
                <a:rPr kumimoji="1" lang="en-US" altLang="ko-KR" dirty="0">
                  <a:latin typeface="+mn-ea"/>
                </a:rPr>
                <a:t>Staging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Area</a:t>
              </a:r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959DCF87-D431-214B-8B43-A2AE82BF6DB3}"/>
                </a:ext>
              </a:extLst>
            </p:cNvPr>
            <p:cNvSpPr/>
            <p:nvPr/>
          </p:nvSpPr>
          <p:spPr>
            <a:xfrm>
              <a:off x="392021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Working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Directory</a:t>
              </a:r>
              <a:endParaRPr kumimoji="1" lang="ko-KR" altLang="en-US" dirty="0">
                <a:latin typeface="+mn-ea"/>
              </a:endParaRPr>
            </a:p>
          </p:txBody>
        </p: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E302184F-B07C-004E-8DC9-74F24CDBA9EE}"/>
                </a:ext>
              </a:extLst>
            </p:cNvPr>
            <p:cNvCxnSpPr/>
            <p:nvPr/>
          </p:nvCxnSpPr>
          <p:spPr>
            <a:xfrm>
              <a:off x="5146893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9367355D-A493-7C4D-95B1-8274BBEA1C8D}"/>
                </a:ext>
              </a:extLst>
            </p:cNvPr>
            <p:cNvCxnSpPr/>
            <p:nvPr/>
          </p:nvCxnSpPr>
          <p:spPr>
            <a:xfrm>
              <a:off x="3201505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8DB716A0-234B-1147-AB54-3CBBDDFF543F}"/>
                </a:ext>
              </a:extLst>
            </p:cNvPr>
            <p:cNvCxnSpPr/>
            <p:nvPr/>
          </p:nvCxnSpPr>
          <p:spPr>
            <a:xfrm>
              <a:off x="1254174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3F6349BB-103C-1C42-B5CD-CCA2EEF812C6}"/>
              </a:ext>
            </a:extLst>
          </p:cNvPr>
          <p:cNvSpPr/>
          <p:nvPr/>
        </p:nvSpPr>
        <p:spPr>
          <a:xfrm>
            <a:off x="2706887" y="4263950"/>
            <a:ext cx="1860919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rgbClr val="FF0000"/>
                </a:solidFill>
                <a:latin typeface="+mn-ea"/>
              </a:rPr>
              <a:t>git add</a:t>
            </a:r>
            <a:endParaRPr kumimoji="1" lang="ko-KR" altLang="en-US" sz="1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오른쪽 화살표[R] 35">
            <a:extLst>
              <a:ext uri="{FF2B5EF4-FFF2-40B4-BE49-F238E27FC236}">
                <a16:creationId xmlns:a16="http://schemas.microsoft.com/office/drawing/2014/main" id="{40FD697C-9494-4FB5-9BCF-C1255CED0A80}"/>
              </a:ext>
            </a:extLst>
          </p:cNvPr>
          <p:cNvSpPr/>
          <p:nvPr/>
        </p:nvSpPr>
        <p:spPr>
          <a:xfrm>
            <a:off x="4613969" y="4844271"/>
            <a:ext cx="1860919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rgbClr val="FF0000"/>
                </a:solidFill>
                <a:latin typeface="+mn-ea"/>
              </a:rPr>
              <a:t>git commit</a:t>
            </a:r>
            <a:endParaRPr kumimoji="1" lang="ko-KR" altLang="en-US" sz="1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ECDE4-9900-41D9-8CE2-C3698F9FB734}"/>
              </a:ext>
            </a:extLst>
          </p:cNvPr>
          <p:cNvSpPr/>
          <p:nvPr/>
        </p:nvSpPr>
        <p:spPr>
          <a:xfrm>
            <a:off x="6077927" y="5405722"/>
            <a:ext cx="924558" cy="3511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commit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09B0E5-461C-4106-A3AA-13C2D3797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690" y="3907053"/>
            <a:ext cx="614050" cy="61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7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(Commit)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E97ADD-0A44-BD49-97FF-49003FAB5913}"/>
              </a:ext>
            </a:extLst>
          </p:cNvPr>
          <p:cNvSpPr/>
          <p:nvPr/>
        </p:nvSpPr>
        <p:spPr>
          <a:xfrm>
            <a:off x="467544" y="1268760"/>
            <a:ext cx="784887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Git 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에서 가장 </a:t>
            </a:r>
            <a:r>
              <a:rPr lang="ko-KR" altLang="en-US" sz="2400" b="1" dirty="0" err="1">
                <a:solidFill>
                  <a:srgbClr val="FF0000"/>
                </a:solidFill>
                <a:latin typeface="+mn-ea"/>
              </a:rPr>
              <a:t>의미있는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 변경의 단위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변경의 단위는 </a:t>
            </a:r>
            <a:r>
              <a:rPr lang="ko-KR" altLang="en-US" sz="2400" dirty="0" err="1">
                <a:latin typeface="+mn-ea"/>
              </a:rPr>
              <a:t>개발자마다</a:t>
            </a:r>
            <a:r>
              <a:rPr lang="ko-KR" altLang="en-US" sz="2400" dirty="0">
                <a:latin typeface="+mn-ea"/>
              </a:rPr>
              <a:t> 조직마다 모두 다르다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“</a:t>
            </a:r>
            <a:r>
              <a:rPr lang="ko-KR" altLang="en-US" sz="2400" dirty="0">
                <a:latin typeface="+mn-ea"/>
              </a:rPr>
              <a:t>커밋하다</a:t>
            </a:r>
            <a:r>
              <a:rPr lang="en-US" altLang="ko-KR" sz="2400" dirty="0">
                <a:latin typeface="+mn-ea"/>
              </a:rPr>
              <a:t>” - </a:t>
            </a:r>
            <a:r>
              <a:rPr lang="ko-KR" altLang="en-US" sz="2400" dirty="0" err="1">
                <a:latin typeface="+mn-ea"/>
              </a:rPr>
              <a:t>변경점을</a:t>
            </a:r>
            <a:r>
              <a:rPr lang="ko-KR" altLang="en-US" sz="2400" dirty="0">
                <a:latin typeface="+mn-ea"/>
              </a:rPr>
              <a:t> 로컬 저장소로 저장하는 과정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19B422-89DF-024F-9FBC-3F3066CEF4FC}"/>
              </a:ext>
            </a:extLst>
          </p:cNvPr>
          <p:cNvGrpSpPr/>
          <p:nvPr/>
        </p:nvGrpSpPr>
        <p:grpSpPr>
          <a:xfrm>
            <a:off x="1837591" y="3284984"/>
            <a:ext cx="5468818" cy="3384376"/>
            <a:chOff x="179512" y="908720"/>
            <a:chExt cx="6048672" cy="439248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E06AC15-2BA2-F041-B861-554735AE84C5}"/>
                </a:ext>
              </a:extLst>
            </p:cNvPr>
            <p:cNvSpPr/>
            <p:nvPr/>
          </p:nvSpPr>
          <p:spPr>
            <a:xfrm>
              <a:off x="179512" y="908720"/>
              <a:ext cx="6048672" cy="43924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+mn-ea"/>
              </a:endParaRPr>
            </a:p>
          </p:txBody>
        </p:sp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EA36B6BB-B069-DA4B-B1FA-A6BE0231DA9A}"/>
                </a:ext>
              </a:extLst>
            </p:cNvPr>
            <p:cNvSpPr/>
            <p:nvPr/>
          </p:nvSpPr>
          <p:spPr>
            <a:xfrm>
              <a:off x="4282797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Local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Repository</a:t>
              </a:r>
              <a:endParaRPr kumimoji="1" lang="ko-KR" altLang="en-US" dirty="0">
                <a:latin typeface="+mn-ea"/>
              </a:endParaRPr>
            </a:p>
          </p:txBody>
        </p: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A12856FE-479D-324E-8E6C-75057BBD5521}"/>
                </a:ext>
              </a:extLst>
            </p:cNvPr>
            <p:cNvSpPr/>
            <p:nvPr/>
          </p:nvSpPr>
          <p:spPr>
            <a:xfrm>
              <a:off x="2337409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+mn-ea"/>
                </a:rPr>
                <a:t> </a:t>
              </a:r>
              <a:r>
                <a:rPr kumimoji="1" lang="en-US" altLang="ko-KR" dirty="0">
                  <a:latin typeface="+mn-ea"/>
                </a:rPr>
                <a:t>Staging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Area</a:t>
              </a:r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E475C43D-D64A-1545-A074-BE5AB2A9690D}"/>
                </a:ext>
              </a:extLst>
            </p:cNvPr>
            <p:cNvSpPr/>
            <p:nvPr/>
          </p:nvSpPr>
          <p:spPr>
            <a:xfrm>
              <a:off x="392021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Working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Directory</a:t>
              </a:r>
              <a:endParaRPr kumimoji="1" lang="ko-KR" altLang="en-US" dirty="0">
                <a:latin typeface="+mn-ea"/>
              </a:endParaRPr>
            </a:p>
          </p:txBody>
        </p: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B07B5240-C5B4-6744-A88B-507B2063BFEF}"/>
                </a:ext>
              </a:extLst>
            </p:cNvPr>
            <p:cNvCxnSpPr/>
            <p:nvPr/>
          </p:nvCxnSpPr>
          <p:spPr>
            <a:xfrm>
              <a:off x="5146893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175DD880-DEA2-9C4F-93AD-E61AE613B200}"/>
                </a:ext>
              </a:extLst>
            </p:cNvPr>
            <p:cNvCxnSpPr/>
            <p:nvPr/>
          </p:nvCxnSpPr>
          <p:spPr>
            <a:xfrm>
              <a:off x="3201505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56091FCA-D21D-B145-A89A-A7C611F8ABA8}"/>
                </a:ext>
              </a:extLst>
            </p:cNvPr>
            <p:cNvCxnSpPr/>
            <p:nvPr/>
          </p:nvCxnSpPr>
          <p:spPr>
            <a:xfrm>
              <a:off x="1254174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92306F68-39EE-554F-B39D-41188B61A14E}"/>
              </a:ext>
            </a:extLst>
          </p:cNvPr>
          <p:cNvSpPr/>
          <p:nvPr/>
        </p:nvSpPr>
        <p:spPr>
          <a:xfrm>
            <a:off x="4592886" y="4869160"/>
            <a:ext cx="1772020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rgbClr val="FF0000"/>
                </a:solidFill>
                <a:latin typeface="+mn-ea"/>
              </a:rPr>
              <a:t>git commit</a:t>
            </a:r>
            <a:endParaRPr kumimoji="1" lang="ko-KR" altLang="en-US" sz="1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4B496083-2F9A-F342-9BBD-65FA786506AF}"/>
              </a:ext>
            </a:extLst>
          </p:cNvPr>
          <p:cNvSpPr/>
          <p:nvPr/>
        </p:nvSpPr>
        <p:spPr>
          <a:xfrm>
            <a:off x="2797861" y="4453057"/>
            <a:ext cx="1772020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+mn-ea"/>
              </a:rPr>
              <a:t>git add</a:t>
            </a:r>
            <a:endParaRPr kumimoji="1"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A03BD9-9E49-4F3B-846B-DEB12B3EB605}"/>
              </a:ext>
            </a:extLst>
          </p:cNvPr>
          <p:cNvSpPr/>
          <p:nvPr/>
        </p:nvSpPr>
        <p:spPr>
          <a:xfrm>
            <a:off x="5953427" y="5500789"/>
            <a:ext cx="924558" cy="3511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commit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26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커밋은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실제 어떻게 생겼을까요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E97ADD-0A44-BD49-97FF-49003FAB5913}"/>
              </a:ext>
            </a:extLst>
          </p:cNvPr>
          <p:cNvSpPr/>
          <p:nvPr/>
        </p:nvSpPr>
        <p:spPr>
          <a:xfrm>
            <a:off x="467544" y="1317647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예</a:t>
            </a:r>
            <a:r>
              <a:rPr lang="en-US" altLang="ko-KR" b="1" dirty="0">
                <a:latin typeface="+mn-ea"/>
              </a:rPr>
              <a:t>] Google Android </a:t>
            </a:r>
            <a:r>
              <a:rPr lang="ko-KR" altLang="en-US" b="1" dirty="0">
                <a:latin typeface="+mn-ea"/>
              </a:rPr>
              <a:t>코드에서 개발자인</a:t>
            </a:r>
            <a:r>
              <a:rPr lang="en-US" altLang="ko-KR" b="1" dirty="0">
                <a:latin typeface="+mn-ea"/>
              </a:rPr>
              <a:t> </a:t>
            </a:r>
            <a:r>
              <a:rPr lang="en-US" altLang="ko-KR" b="1" dirty="0" err="1">
                <a:latin typeface="+mn-ea"/>
              </a:rPr>
              <a:t>moltmann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의 </a:t>
            </a:r>
            <a:r>
              <a:rPr lang="ko-KR" altLang="en-US" b="1" dirty="0" err="1">
                <a:latin typeface="+mn-ea"/>
              </a:rPr>
              <a:t>커밋</a:t>
            </a:r>
            <a:r>
              <a:rPr lang="en-US" altLang="ko-KR" b="1" dirty="0">
                <a:latin typeface="+mn-ea"/>
              </a:rPr>
              <a:t> </a:t>
            </a:r>
            <a:endParaRPr lang="ko-KR" altLang="en-US" b="1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D759D8-7724-1148-A582-3C39E2785703}"/>
              </a:ext>
            </a:extLst>
          </p:cNvPr>
          <p:cNvSpPr/>
          <p:nvPr/>
        </p:nvSpPr>
        <p:spPr>
          <a:xfrm>
            <a:off x="1727684" y="1772816"/>
            <a:ext cx="5688632" cy="48245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R" sz="1100" dirty="0">
                <a:solidFill>
                  <a:schemeClr val="tx1"/>
                </a:solidFill>
              </a:rPr>
              <a:t>commit 3d6c31a320284b054489d49ba56db816c98d21f3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Author: Philip P. </a:t>
            </a:r>
            <a:r>
              <a:rPr lang="en" altLang="ko-KR" sz="1100" dirty="0" err="1">
                <a:solidFill>
                  <a:schemeClr val="tx1"/>
                </a:solidFill>
              </a:rPr>
              <a:t>Moltmann</a:t>
            </a:r>
            <a:r>
              <a:rPr lang="en" altLang="ko-KR" sz="1100" dirty="0">
                <a:solidFill>
                  <a:schemeClr val="tx1"/>
                </a:solidFill>
              </a:rPr>
              <a:t> &lt;</a:t>
            </a:r>
            <a:r>
              <a:rPr lang="en" altLang="ko-KR" sz="11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moltmann@google.com</a:t>
            </a:r>
            <a:r>
              <a:rPr lang="en" altLang="ko-KR" sz="1100" dirty="0">
                <a:solidFill>
                  <a:schemeClr val="tx1"/>
                </a:solidFill>
              </a:rPr>
              <a:t>&gt;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Date:   Tue Apr 16 14:42:42 2019 -0700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 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    Always request coarse location with fine location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 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    If an app can access the fine location it can obviously also access the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    coarse location. There is code inside </a:t>
            </a:r>
            <a:r>
              <a:rPr lang="en" altLang="ko-KR" sz="1100" dirty="0" err="1">
                <a:solidFill>
                  <a:schemeClr val="tx1"/>
                </a:solidFill>
              </a:rPr>
              <a:t>checkPermission</a:t>
            </a:r>
            <a:r>
              <a:rPr lang="en" altLang="ko-KR" sz="1100" dirty="0">
                <a:solidFill>
                  <a:schemeClr val="tx1"/>
                </a:solidFill>
              </a:rPr>
              <a:t> that encapsulates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    the logic.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 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    This code fixes two issues: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    - </a:t>
            </a:r>
            <a:r>
              <a:rPr lang="en" altLang="ko-KR" sz="1100" dirty="0" err="1">
                <a:solidFill>
                  <a:schemeClr val="tx1"/>
                </a:solidFill>
              </a:rPr>
              <a:t>checkPermission</a:t>
            </a:r>
            <a:r>
              <a:rPr lang="en" altLang="ko-KR" sz="1100" dirty="0">
                <a:solidFill>
                  <a:schemeClr val="tx1"/>
                </a:solidFill>
              </a:rPr>
              <a:t> might return for the coarse location even though the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      permission is not even mentioned in </a:t>
            </a:r>
            <a:r>
              <a:rPr lang="en" altLang="ko-KR" sz="1100" dirty="0" err="1">
                <a:solidFill>
                  <a:schemeClr val="tx1"/>
                </a:solidFill>
              </a:rPr>
              <a:t>PackageInfo.requestedPermissions</a:t>
            </a:r>
            <a:r>
              <a:rPr lang="en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      Now the coarse location is always added to </a:t>
            </a:r>
            <a:r>
              <a:rPr lang="en" altLang="ko-KR" sz="1100" dirty="0" err="1">
                <a:solidFill>
                  <a:schemeClr val="tx1"/>
                </a:solidFill>
              </a:rPr>
              <a:t>requstedPermissions</a:t>
            </a:r>
            <a:r>
              <a:rPr lang="en" altLang="ko-KR" sz="1100" dirty="0">
                <a:solidFill>
                  <a:schemeClr val="tx1"/>
                </a:solidFill>
              </a:rPr>
              <a:t> when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      the fine location is in the manifest even if the app does not have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      the coarse location in the manifest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    - If the app requests the fine location only we might unintentionally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      kill the requesting app.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      1. App does not have any permissions granted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      2. App request FINE_LOCATION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      3. Permission controller reads (and caches) permission state: FINE=revoked,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      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      … </a:t>
            </a:r>
            <a:r>
              <a:rPr lang="ko-KR" altLang="en-US" sz="1100" dirty="0" err="1">
                <a:solidFill>
                  <a:schemeClr val="tx1"/>
                </a:solidFill>
              </a:rPr>
              <a:t>중간생략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…</a:t>
            </a:r>
          </a:p>
          <a:p>
            <a:endParaRPr lang="en" altLang="ko-KR" sz="1100" dirty="0">
              <a:solidFill>
                <a:schemeClr val="tx1"/>
              </a:solidFill>
            </a:endParaRPr>
          </a:p>
          <a:p>
            <a:r>
              <a:rPr lang="en" altLang="ko-KR" sz="1100" dirty="0">
                <a:solidFill>
                  <a:schemeClr val="tx1"/>
                </a:solidFill>
              </a:rPr>
              <a:t>    Fixes: 130358762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    Test: Reproduced scenario in bug 130358762</a:t>
            </a:r>
          </a:p>
          <a:p>
            <a:r>
              <a:rPr lang="en" altLang="ko-KR" sz="1100" dirty="0">
                <a:solidFill>
                  <a:schemeClr val="tx1"/>
                </a:solidFill>
              </a:rPr>
              <a:t>    Change-Id: I217c0b23063617f60b98c805af1d122a6ec0608e</a:t>
            </a:r>
            <a:endParaRPr kumimoji="1" lang="ko-KR" altLang="en-US" sz="14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793AEF-CC7A-C044-87CF-DA00CCE0206E}"/>
              </a:ext>
            </a:extLst>
          </p:cNvPr>
          <p:cNvSpPr/>
          <p:nvPr/>
        </p:nvSpPr>
        <p:spPr>
          <a:xfrm>
            <a:off x="1691680" y="1844824"/>
            <a:ext cx="3718574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5D5E39-2C58-B34E-ABCD-386E58850E45}"/>
              </a:ext>
            </a:extLst>
          </p:cNvPr>
          <p:cNvSpPr/>
          <p:nvPr/>
        </p:nvSpPr>
        <p:spPr>
          <a:xfrm>
            <a:off x="1907704" y="2598524"/>
            <a:ext cx="5256584" cy="3710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856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5F414-15E8-46F0-B965-67C36D041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72" y="1363191"/>
            <a:ext cx="8353425" cy="4896321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팀원들 각자 개발 후 카카오톡</a:t>
            </a:r>
            <a:r>
              <a:rPr lang="en-US" altLang="ko-KR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,</a:t>
            </a:r>
            <a:r>
              <a:rPr lang="ko-KR" altLang="en-US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 메신저를 통해 소스코드</a:t>
            </a:r>
            <a:r>
              <a:rPr lang="en-US" altLang="ko-KR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공유</a:t>
            </a:r>
            <a:endParaRPr lang="en-US" altLang="ko-KR" sz="2400" dirty="0">
              <a:solidFill>
                <a:schemeClr val="tx1"/>
              </a:solidFill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수정과 공유가 반복되다 보니 주석</a:t>
            </a:r>
            <a:r>
              <a:rPr lang="en-US" altLang="ko-KR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,</a:t>
            </a:r>
            <a:r>
              <a:rPr lang="ko-KR" altLang="en-US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 파일명은</a:t>
            </a:r>
            <a:r>
              <a:rPr lang="en-US" altLang="ko-KR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?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  final1.py/ final2.py/ … / final_real.py / final_19070.py</a:t>
            </a:r>
            <a:endParaRPr lang="en-US" altLang="ko-KR" sz="1600" dirty="0">
              <a:solidFill>
                <a:schemeClr val="tx1"/>
              </a:solidFill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이전 코드로 돌아가려면</a:t>
            </a:r>
            <a:r>
              <a:rPr lang="en-US" altLang="ko-KR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?</a:t>
            </a:r>
            <a:r>
              <a:rPr lang="ko-KR" altLang="en-US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소스코드가 삭제되면</a:t>
            </a:r>
            <a:r>
              <a:rPr lang="en-US" altLang="ko-KR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?</a:t>
            </a:r>
          </a:p>
          <a:p>
            <a:pPr>
              <a:lnSpc>
                <a:spcPct val="16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누가 어느 부분을 개발하고 수정했는지</a:t>
            </a:r>
            <a:r>
              <a:rPr lang="en-US" altLang="ko-KR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? </a:t>
            </a:r>
          </a:p>
          <a:p>
            <a:pPr>
              <a:lnSpc>
                <a:spcPct val="16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프로젝트 끝나면 소스코드는</a:t>
            </a:r>
            <a:r>
              <a:rPr lang="en-US" altLang="ko-KR" sz="2400" dirty="0">
                <a:solidFill>
                  <a:schemeClr val="tx1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?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+mj-ea"/>
                <a:ea typeface="+mj-ea"/>
              </a:rPr>
              <a:t>이런 경험 하신 적 있으시죠</a:t>
            </a:r>
            <a:r>
              <a:rPr lang="en-US" altLang="ko-KR" b="1" dirty="0">
                <a:latin typeface="+mj-ea"/>
                <a:ea typeface="+mj-ea"/>
              </a:rPr>
              <a:t>?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14279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커밋은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실제 어떻게 생겼을까요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E97ADD-0A44-BD49-97FF-49003FAB5913}"/>
              </a:ext>
            </a:extLst>
          </p:cNvPr>
          <p:cNvSpPr/>
          <p:nvPr/>
        </p:nvSpPr>
        <p:spPr>
          <a:xfrm>
            <a:off x="467544" y="1317647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</a:rPr>
              <a:t>[</a:t>
            </a:r>
            <a:r>
              <a:rPr lang="ko-KR" altLang="en-US" b="1" dirty="0">
                <a:latin typeface="+mn-ea"/>
              </a:rPr>
              <a:t>예</a:t>
            </a:r>
            <a:r>
              <a:rPr lang="en-US" altLang="ko-KR" b="1" dirty="0">
                <a:latin typeface="+mn-ea"/>
              </a:rPr>
              <a:t>] Google Android </a:t>
            </a:r>
            <a:r>
              <a:rPr lang="ko-KR" altLang="en-US" b="1" dirty="0">
                <a:latin typeface="+mn-ea"/>
              </a:rPr>
              <a:t>코드에서 개발자인 </a:t>
            </a:r>
            <a:r>
              <a:rPr lang="en-US" altLang="ko-KR" b="1" dirty="0" err="1">
                <a:latin typeface="+mn-ea"/>
              </a:rPr>
              <a:t>kevin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 err="1">
                <a:latin typeface="+mn-ea"/>
              </a:rPr>
              <a:t>chyn</a:t>
            </a:r>
            <a:r>
              <a:rPr lang="ko-KR" altLang="en-US" b="1" dirty="0">
                <a:latin typeface="+mn-ea"/>
              </a:rPr>
              <a:t> 의 </a:t>
            </a:r>
            <a:r>
              <a:rPr lang="ko-KR" altLang="en-US" b="1" dirty="0" err="1">
                <a:latin typeface="+mn-ea"/>
              </a:rPr>
              <a:t>커밋</a:t>
            </a:r>
            <a:r>
              <a:rPr lang="en-US" altLang="ko-KR" b="1" dirty="0">
                <a:latin typeface="+mn-ea"/>
              </a:rPr>
              <a:t> </a:t>
            </a:r>
            <a:endParaRPr lang="ko-KR" altLang="en-US" b="1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D759D8-7724-1148-A582-3C39E2785703}"/>
              </a:ext>
            </a:extLst>
          </p:cNvPr>
          <p:cNvSpPr/>
          <p:nvPr/>
        </p:nvSpPr>
        <p:spPr>
          <a:xfrm>
            <a:off x="1727684" y="1772816"/>
            <a:ext cx="5688632" cy="21602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R" sz="1050" dirty="0">
                <a:solidFill>
                  <a:schemeClr val="tx1"/>
                </a:solidFill>
              </a:rPr>
              <a:t>commit 1e50792d72208e823fe1cfdb39e0a25965029228</a:t>
            </a:r>
          </a:p>
          <a:p>
            <a:r>
              <a:rPr lang="en" altLang="ko-KR" sz="1050" dirty="0">
                <a:solidFill>
                  <a:schemeClr val="tx1"/>
                </a:solidFill>
              </a:rPr>
              <a:t>Author: Kevin </a:t>
            </a:r>
            <a:r>
              <a:rPr lang="en" altLang="ko-KR" sz="1050" dirty="0" err="1">
                <a:solidFill>
                  <a:schemeClr val="tx1"/>
                </a:solidFill>
              </a:rPr>
              <a:t>Chyn</a:t>
            </a:r>
            <a:r>
              <a:rPr lang="en" altLang="ko-KR" sz="1050" dirty="0">
                <a:solidFill>
                  <a:schemeClr val="tx1"/>
                </a:solidFill>
              </a:rPr>
              <a:t> &lt;</a:t>
            </a:r>
            <a:r>
              <a:rPr lang="en" altLang="ko-KR" sz="105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kchyn@google.com</a:t>
            </a:r>
            <a:r>
              <a:rPr lang="en" altLang="ko-KR" sz="1050" dirty="0">
                <a:solidFill>
                  <a:schemeClr val="tx1"/>
                </a:solidFill>
              </a:rPr>
              <a:t>&gt;</a:t>
            </a:r>
          </a:p>
          <a:p>
            <a:r>
              <a:rPr lang="en" altLang="ko-KR" sz="1050" dirty="0">
                <a:solidFill>
                  <a:schemeClr val="tx1"/>
                </a:solidFill>
              </a:rPr>
              <a:t>Date:   Thu Apr 18 13:39:09 2019 -0700</a:t>
            </a:r>
          </a:p>
          <a:p>
            <a:r>
              <a:rPr lang="en" altLang="ko-KR" sz="1050" dirty="0">
                <a:solidFill>
                  <a:schemeClr val="tx1"/>
                </a:solidFill>
              </a:rPr>
              <a:t> </a:t>
            </a:r>
          </a:p>
          <a:p>
            <a:r>
              <a:rPr lang="en" altLang="ko-KR" sz="1050" dirty="0">
                <a:solidFill>
                  <a:schemeClr val="tx1"/>
                </a:solidFill>
              </a:rPr>
              <a:t>    Check </a:t>
            </a:r>
            <a:r>
              <a:rPr lang="en" altLang="ko-KR" sz="1050" dirty="0" err="1">
                <a:solidFill>
                  <a:schemeClr val="tx1"/>
                </a:solidFill>
              </a:rPr>
              <a:t>PackageManager</a:t>
            </a:r>
            <a:r>
              <a:rPr lang="en" altLang="ko-KR" sz="1050" dirty="0">
                <a:solidFill>
                  <a:schemeClr val="tx1"/>
                </a:solidFill>
              </a:rPr>
              <a:t> for feature before getting system service</a:t>
            </a:r>
          </a:p>
          <a:p>
            <a:r>
              <a:rPr lang="en" altLang="ko-KR" sz="1050" dirty="0">
                <a:solidFill>
                  <a:schemeClr val="tx1"/>
                </a:solidFill>
              </a:rPr>
              <a:t> </a:t>
            </a:r>
          </a:p>
          <a:p>
            <a:r>
              <a:rPr lang="en" altLang="ko-KR" sz="1050" dirty="0">
                <a:solidFill>
                  <a:schemeClr val="tx1"/>
                </a:solidFill>
              </a:rPr>
              <a:t>    Fixes: 130756217</a:t>
            </a:r>
          </a:p>
          <a:p>
            <a:r>
              <a:rPr lang="en" altLang="ko-KR" sz="1050" dirty="0">
                <a:solidFill>
                  <a:schemeClr val="tx1"/>
                </a:solidFill>
              </a:rPr>
              <a:t> </a:t>
            </a:r>
          </a:p>
          <a:p>
            <a:r>
              <a:rPr lang="en" altLang="ko-KR" sz="1050" dirty="0">
                <a:solidFill>
                  <a:schemeClr val="tx1"/>
                </a:solidFill>
              </a:rPr>
              <a:t>    Test: See comment #3 in the bug above</a:t>
            </a:r>
          </a:p>
          <a:p>
            <a:r>
              <a:rPr lang="en" altLang="ko-KR" sz="1050" dirty="0">
                <a:solidFill>
                  <a:schemeClr val="tx1"/>
                </a:solidFill>
              </a:rPr>
              <a:t>    Change-Id: I0008f2b2958c9ac0df4e1f8ce4f5edcd9aac4292</a:t>
            </a:r>
            <a:br>
              <a:rPr lang="en" altLang="ko-KR" sz="700" dirty="0">
                <a:solidFill>
                  <a:schemeClr val="tx1"/>
                </a:solidFill>
              </a:rPr>
            </a:br>
            <a:endParaRPr kumimoji="1" lang="ko-KR" altLang="en-US" sz="9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5D5E39-2C58-B34E-ABCD-386E58850E45}"/>
              </a:ext>
            </a:extLst>
          </p:cNvPr>
          <p:cNvSpPr/>
          <p:nvPr/>
        </p:nvSpPr>
        <p:spPr>
          <a:xfrm>
            <a:off x="1907704" y="2598525"/>
            <a:ext cx="5256584" cy="830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8CE520-75A9-A344-8277-32221119454D}"/>
              </a:ext>
            </a:extLst>
          </p:cNvPr>
          <p:cNvSpPr/>
          <p:nvPr/>
        </p:nvSpPr>
        <p:spPr>
          <a:xfrm>
            <a:off x="467544" y="4509120"/>
            <a:ext cx="8352927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err="1">
                <a:latin typeface="+mn-ea"/>
              </a:rPr>
              <a:t>커밋</a:t>
            </a:r>
            <a:r>
              <a:rPr lang="ko-KR" altLang="ko-KR" sz="2800" b="1" dirty="0" err="1">
                <a:latin typeface="+mn-ea"/>
              </a:rPr>
              <a:t>의</a:t>
            </a:r>
            <a:r>
              <a:rPr lang="en-US" altLang="ko-KR" sz="2800" b="1" dirty="0">
                <a:latin typeface="+mn-ea"/>
              </a:rPr>
              <a:t> </a:t>
            </a:r>
            <a:r>
              <a:rPr lang="ko-KR" altLang="ko-KR" sz="2800" b="1" dirty="0">
                <a:latin typeface="+mn-ea"/>
              </a:rPr>
              <a:t>단</a:t>
            </a:r>
            <a:r>
              <a:rPr lang="ko-KR" altLang="en-US" sz="2800" b="1" dirty="0">
                <a:latin typeface="+mn-ea"/>
              </a:rPr>
              <a:t>위나 </a:t>
            </a:r>
            <a:r>
              <a:rPr lang="ko-KR" altLang="en-US" sz="2800" b="1" dirty="0" err="1">
                <a:latin typeface="+mn-ea"/>
              </a:rPr>
              <a:t>커밋</a:t>
            </a:r>
            <a:r>
              <a:rPr lang="ko-KR" altLang="en-US" sz="2800" b="1" dirty="0">
                <a:latin typeface="+mn-ea"/>
              </a:rPr>
              <a:t> 메시지를 작성하는 양식은 </a:t>
            </a:r>
            <a:endParaRPr lang="en-US" altLang="ko-KR" sz="28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err="1">
                <a:latin typeface="+mn-ea"/>
              </a:rPr>
              <a:t>개발자마다</a:t>
            </a:r>
            <a:r>
              <a:rPr lang="ko-KR" altLang="en-US" sz="2800" b="1" dirty="0">
                <a:latin typeface="+mn-ea"/>
              </a:rPr>
              <a:t> 혹은 조직</a:t>
            </a:r>
            <a:r>
              <a:rPr lang="ko-KR" altLang="ko-KR" sz="2800" b="1" dirty="0">
                <a:latin typeface="+mn-ea"/>
              </a:rPr>
              <a:t>마다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ko-KR" altLang="en-US" sz="2800" b="1" dirty="0">
                <a:latin typeface="+mn-ea"/>
              </a:rPr>
              <a:t>정책</a:t>
            </a:r>
            <a:r>
              <a:rPr lang="en-US" altLang="ko-KR" sz="2800" b="1" dirty="0">
                <a:latin typeface="+mn-ea"/>
              </a:rPr>
              <a:t>)</a:t>
            </a:r>
            <a:r>
              <a:rPr lang="ko-KR" altLang="en-US" sz="2800" b="1" dirty="0">
                <a:latin typeface="+mn-ea"/>
              </a:rPr>
              <a:t> </a:t>
            </a:r>
            <a:r>
              <a:rPr lang="ko-KR" altLang="ko-KR" sz="2800" b="1" dirty="0">
                <a:latin typeface="+mn-ea"/>
              </a:rPr>
              <a:t>다르다</a:t>
            </a:r>
            <a:r>
              <a:rPr lang="en-US" altLang="ko-KR" sz="2800" b="1" dirty="0">
                <a:latin typeface="+mn-ea"/>
              </a:rPr>
              <a:t>.</a:t>
            </a:r>
            <a:endParaRPr lang="ko-KR" altLang="en-US" sz="4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658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00072493-5FC7-485B-8775-C02948CAB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21" y="211063"/>
            <a:ext cx="1944216" cy="1296144"/>
          </a:xfrm>
          <a:prstGeom prst="rect">
            <a:avLst/>
          </a:prstGeom>
        </p:spPr>
      </p:pic>
      <p:sp>
        <p:nvSpPr>
          <p:cNvPr id="36" name="제목 1">
            <a:extLst>
              <a:ext uri="{FF2B5EF4-FFF2-40B4-BE49-F238E27FC236}">
                <a16:creationId xmlns:a16="http://schemas.microsoft.com/office/drawing/2014/main" id="{C9FA4445-32DA-4103-8F1A-9863982DD1EC}"/>
              </a:ext>
            </a:extLst>
          </p:cNvPr>
          <p:cNvSpPr txBox="1">
            <a:spLocks/>
          </p:cNvSpPr>
          <p:nvPr/>
        </p:nvSpPr>
        <p:spPr>
          <a:xfrm>
            <a:off x="544421" y="260648"/>
            <a:ext cx="85724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flow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제목 2">
            <a:extLst>
              <a:ext uri="{FF2B5EF4-FFF2-40B4-BE49-F238E27FC236}">
                <a16:creationId xmlns:a16="http://schemas.microsoft.com/office/drawing/2014/main" id="{9BEE652B-25CC-4A1C-82DC-6EB726EF5EEF}"/>
              </a:ext>
            </a:extLst>
          </p:cNvPr>
          <p:cNvSpPr txBox="1">
            <a:spLocks/>
          </p:cNvSpPr>
          <p:nvPr/>
        </p:nvSpPr>
        <p:spPr>
          <a:xfrm>
            <a:off x="372662" y="1457624"/>
            <a:ext cx="8353426" cy="4613250"/>
          </a:xfrm>
          <a:prstGeom prst="rect">
            <a:avLst/>
          </a:prstGeom>
          <a:solidFill>
            <a:srgbClr val="FFFFFF">
              <a:alpha val="89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0066FF"/>
                </a:solidFill>
                <a:latin typeface="+mn-ea"/>
                <a:ea typeface="+mn-ea"/>
              </a:rPr>
              <a:t>작업 디렉토리</a:t>
            </a:r>
            <a:r>
              <a:rPr lang="ko-KR" altLang="en-US" sz="2800" dirty="0">
                <a:latin typeface="+mn-ea"/>
                <a:ea typeface="+mn-ea"/>
              </a:rPr>
              <a:t>에서 작업한 내용을 </a:t>
            </a:r>
            <a:endParaRPr lang="en-US" altLang="ko-KR" sz="2800" dirty="0"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0066FF"/>
                </a:solidFill>
                <a:latin typeface="+mn-ea"/>
                <a:ea typeface="+mn-ea"/>
              </a:rPr>
              <a:t>스테이지 영역</a:t>
            </a:r>
            <a:r>
              <a:rPr lang="ko-KR" altLang="en-US" sz="2800" dirty="0">
                <a:latin typeface="+mn-ea"/>
                <a:ea typeface="+mn-ea"/>
              </a:rPr>
              <a:t>에 추가해서</a:t>
            </a:r>
            <a:r>
              <a:rPr lang="en-US" altLang="ko-KR" sz="2800" dirty="0">
                <a:latin typeface="+mn-ea"/>
                <a:ea typeface="+mn-ea"/>
              </a:rPr>
              <a:t>(add)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 err="1">
                <a:latin typeface="+mn-ea"/>
                <a:ea typeface="+mn-ea"/>
              </a:rPr>
              <a:t>의미있는</a:t>
            </a:r>
            <a:r>
              <a:rPr lang="ko-KR" altLang="en-US" sz="2800" dirty="0">
                <a:latin typeface="+mn-ea"/>
                <a:ea typeface="+mn-ea"/>
              </a:rPr>
              <a:t> 변경점이 쌓이면 </a:t>
            </a:r>
            <a:endParaRPr lang="en-US" altLang="ko-KR" sz="2800" dirty="0"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+mn-ea"/>
                <a:ea typeface="+mn-ea"/>
              </a:rPr>
              <a:t>최종적으로는</a:t>
            </a:r>
            <a:r>
              <a:rPr lang="ko-KR" altLang="en-US" sz="2800" b="1" dirty="0">
                <a:latin typeface="+mn-ea"/>
                <a:ea typeface="+mn-ea"/>
              </a:rPr>
              <a:t> </a:t>
            </a:r>
            <a:r>
              <a:rPr lang="ko-KR" altLang="en-US" sz="2800" b="1" dirty="0" err="1">
                <a:solidFill>
                  <a:srgbClr val="0066FF"/>
                </a:solidFill>
                <a:latin typeface="+mn-ea"/>
                <a:ea typeface="+mn-ea"/>
              </a:rPr>
              <a:t>커밋</a:t>
            </a:r>
            <a:r>
              <a:rPr lang="ko-KR" altLang="en-US" sz="2800" dirty="0" err="1">
                <a:latin typeface="+mn-ea"/>
                <a:ea typeface="+mn-ea"/>
              </a:rPr>
              <a:t>을</a:t>
            </a:r>
            <a:r>
              <a:rPr lang="ko-KR" altLang="en-US" sz="2800" dirty="0">
                <a:latin typeface="+mn-ea"/>
                <a:ea typeface="+mn-ea"/>
              </a:rPr>
              <a:t> 만들어</a:t>
            </a:r>
            <a:r>
              <a:rPr lang="en-US" altLang="ko-KR" sz="2800" dirty="0">
                <a:latin typeface="+mn-ea"/>
                <a:ea typeface="+mn-ea"/>
              </a:rPr>
              <a:t>(commit)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0066FF"/>
                </a:solidFill>
                <a:latin typeface="+mn-ea"/>
                <a:ea typeface="+mn-ea"/>
              </a:rPr>
              <a:t>로컬 저장소</a:t>
            </a:r>
            <a:r>
              <a:rPr lang="ko-KR" altLang="en-US" sz="2800" dirty="0">
                <a:latin typeface="+mn-ea"/>
                <a:ea typeface="+mn-ea"/>
              </a:rPr>
              <a:t>에 영구적으로 저장한다</a:t>
            </a:r>
            <a:r>
              <a:rPr lang="en-US" altLang="ko-KR" sz="28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144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0A626B1B-4456-463D-981E-CB453A3A11D4}"/>
              </a:ext>
            </a:extLst>
          </p:cNvPr>
          <p:cNvSpPr/>
          <p:nvPr/>
        </p:nvSpPr>
        <p:spPr>
          <a:xfrm>
            <a:off x="328398" y="1700808"/>
            <a:ext cx="6048672" cy="4680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n-ea"/>
            </a:endParaRPr>
          </a:p>
        </p:txBody>
      </p:sp>
      <p:sp>
        <p:nvSpPr>
          <p:cNvPr id="57" name="모서리가 둥근 직사각형 15">
            <a:extLst>
              <a:ext uri="{FF2B5EF4-FFF2-40B4-BE49-F238E27FC236}">
                <a16:creationId xmlns:a16="http://schemas.microsoft.com/office/drawing/2014/main" id="{393AB2FD-0CA7-4308-812F-3ECFBA825374}"/>
              </a:ext>
            </a:extLst>
          </p:cNvPr>
          <p:cNvSpPr/>
          <p:nvPr/>
        </p:nvSpPr>
        <p:spPr>
          <a:xfrm>
            <a:off x="6881126" y="2360431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Remote</a:t>
            </a:r>
          </a:p>
          <a:p>
            <a:pPr algn="ctr"/>
            <a:r>
              <a:rPr kumimoji="1" lang="en-US" altLang="ko-KR" dirty="0">
                <a:latin typeface="+mn-ea"/>
              </a:rPr>
              <a:t>Repository</a:t>
            </a:r>
            <a:endParaRPr kumimoji="1" lang="ko-KR" altLang="en-US" dirty="0">
              <a:latin typeface="+mn-ea"/>
            </a:endParaRPr>
          </a:p>
        </p:txBody>
      </p:sp>
      <p:sp>
        <p:nvSpPr>
          <p:cNvPr id="58" name="모서리가 둥근 직사각형 16">
            <a:extLst>
              <a:ext uri="{FF2B5EF4-FFF2-40B4-BE49-F238E27FC236}">
                <a16:creationId xmlns:a16="http://schemas.microsoft.com/office/drawing/2014/main" id="{EEB9F9F3-37C9-4F35-9767-AD119653DC21}"/>
              </a:ext>
            </a:extLst>
          </p:cNvPr>
          <p:cNvSpPr/>
          <p:nvPr/>
        </p:nvSpPr>
        <p:spPr>
          <a:xfrm>
            <a:off x="4431683" y="2360431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Local</a:t>
            </a:r>
          </a:p>
          <a:p>
            <a:pPr algn="ctr"/>
            <a:r>
              <a:rPr kumimoji="1" lang="en-US" altLang="ko-KR" dirty="0">
                <a:latin typeface="+mn-ea"/>
              </a:rPr>
              <a:t>Repository</a:t>
            </a:r>
            <a:endParaRPr kumimoji="1" lang="ko-KR" altLang="en-US" dirty="0">
              <a:latin typeface="+mn-ea"/>
            </a:endParaRPr>
          </a:p>
        </p:txBody>
      </p:sp>
      <p:sp>
        <p:nvSpPr>
          <p:cNvPr id="59" name="모서리가 둥근 직사각형 17">
            <a:extLst>
              <a:ext uri="{FF2B5EF4-FFF2-40B4-BE49-F238E27FC236}">
                <a16:creationId xmlns:a16="http://schemas.microsoft.com/office/drawing/2014/main" id="{5E1BC937-D0CC-44C5-B9F1-E3C8A9F22E0D}"/>
              </a:ext>
            </a:extLst>
          </p:cNvPr>
          <p:cNvSpPr/>
          <p:nvPr/>
        </p:nvSpPr>
        <p:spPr>
          <a:xfrm>
            <a:off x="2486295" y="2360431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Staging</a:t>
            </a:r>
          </a:p>
          <a:p>
            <a:pPr algn="ctr"/>
            <a:r>
              <a:rPr kumimoji="1" lang="en-US" altLang="ko-KR" dirty="0">
                <a:latin typeface="+mn-ea"/>
              </a:rPr>
              <a:t>Area</a:t>
            </a:r>
          </a:p>
        </p:txBody>
      </p:sp>
      <p:sp>
        <p:nvSpPr>
          <p:cNvPr id="60" name="모서리가 둥근 직사각형 18">
            <a:extLst>
              <a:ext uri="{FF2B5EF4-FFF2-40B4-BE49-F238E27FC236}">
                <a16:creationId xmlns:a16="http://schemas.microsoft.com/office/drawing/2014/main" id="{9E5DACDF-DD87-46EC-9B28-8EF841D934C4}"/>
              </a:ext>
            </a:extLst>
          </p:cNvPr>
          <p:cNvSpPr/>
          <p:nvPr/>
        </p:nvSpPr>
        <p:spPr>
          <a:xfrm>
            <a:off x="540907" y="2360431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Working</a:t>
            </a:r>
          </a:p>
          <a:p>
            <a:pPr algn="ctr"/>
            <a:r>
              <a:rPr kumimoji="1" lang="en-US" altLang="ko-KR" dirty="0">
                <a:latin typeface="+mn-ea"/>
              </a:rPr>
              <a:t>Directory</a:t>
            </a:r>
            <a:endParaRPr kumimoji="1" lang="ko-KR" altLang="en-US" dirty="0">
              <a:latin typeface="+mn-ea"/>
            </a:endParaRPr>
          </a:p>
        </p:txBody>
      </p:sp>
      <p:cxnSp>
        <p:nvCxnSpPr>
          <p:cNvPr id="61" name="직선 연결선[R] 19">
            <a:extLst>
              <a:ext uri="{FF2B5EF4-FFF2-40B4-BE49-F238E27FC236}">
                <a16:creationId xmlns:a16="http://schemas.microsoft.com/office/drawing/2014/main" id="{8E65B32B-ED7C-4F4B-855C-865921547C5F}"/>
              </a:ext>
            </a:extLst>
          </p:cNvPr>
          <p:cNvCxnSpPr>
            <a:stCxn id="57" idx="2"/>
          </p:cNvCxnSpPr>
          <p:nvPr/>
        </p:nvCxnSpPr>
        <p:spPr>
          <a:xfrm>
            <a:off x="7745222" y="3008503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20">
            <a:extLst>
              <a:ext uri="{FF2B5EF4-FFF2-40B4-BE49-F238E27FC236}">
                <a16:creationId xmlns:a16="http://schemas.microsoft.com/office/drawing/2014/main" id="{4C1AE9CD-B66B-4268-AEE9-45A39C604A7C}"/>
              </a:ext>
            </a:extLst>
          </p:cNvPr>
          <p:cNvCxnSpPr/>
          <p:nvPr/>
        </p:nvCxnSpPr>
        <p:spPr>
          <a:xfrm>
            <a:off x="5295779" y="3008503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21">
            <a:extLst>
              <a:ext uri="{FF2B5EF4-FFF2-40B4-BE49-F238E27FC236}">
                <a16:creationId xmlns:a16="http://schemas.microsoft.com/office/drawing/2014/main" id="{4BEA4CE2-2D4B-4AB7-86FB-3BC87D9E3263}"/>
              </a:ext>
            </a:extLst>
          </p:cNvPr>
          <p:cNvCxnSpPr/>
          <p:nvPr/>
        </p:nvCxnSpPr>
        <p:spPr>
          <a:xfrm>
            <a:off x="3350391" y="3008503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22">
            <a:extLst>
              <a:ext uri="{FF2B5EF4-FFF2-40B4-BE49-F238E27FC236}">
                <a16:creationId xmlns:a16="http://schemas.microsoft.com/office/drawing/2014/main" id="{D4C87808-5A1C-454F-A3C5-4338A1187928}"/>
              </a:ext>
            </a:extLst>
          </p:cNvPr>
          <p:cNvCxnSpPr/>
          <p:nvPr/>
        </p:nvCxnSpPr>
        <p:spPr>
          <a:xfrm>
            <a:off x="1403060" y="3008503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오른쪽 화살표[R] 23">
            <a:extLst>
              <a:ext uri="{FF2B5EF4-FFF2-40B4-BE49-F238E27FC236}">
                <a16:creationId xmlns:a16="http://schemas.microsoft.com/office/drawing/2014/main" id="{77E0FB96-AF7A-44BE-8E10-710A376CEF5F}"/>
              </a:ext>
            </a:extLst>
          </p:cNvPr>
          <p:cNvSpPr/>
          <p:nvPr/>
        </p:nvSpPr>
        <p:spPr>
          <a:xfrm>
            <a:off x="1421945" y="3600543"/>
            <a:ext cx="1907619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  <a:latin typeface="+mn-ea"/>
              </a:rPr>
              <a:t>git add</a:t>
            </a:r>
            <a:endParaRPr kumimoji="1"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오른쪽 화살표[R] 24">
            <a:extLst>
              <a:ext uri="{FF2B5EF4-FFF2-40B4-BE49-F238E27FC236}">
                <a16:creationId xmlns:a16="http://schemas.microsoft.com/office/drawing/2014/main" id="{E22FBC41-82E2-4BD0-8461-027CF8769847}"/>
              </a:ext>
            </a:extLst>
          </p:cNvPr>
          <p:cNvSpPr/>
          <p:nvPr/>
        </p:nvSpPr>
        <p:spPr>
          <a:xfrm>
            <a:off x="3383879" y="4077072"/>
            <a:ext cx="1891072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  <a:latin typeface="+mn-ea"/>
              </a:rPr>
              <a:t>git commit</a:t>
            </a:r>
            <a:endParaRPr kumimoji="1"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09432D-E82D-46F4-87AF-2BDBCAF38613}"/>
              </a:ext>
            </a:extLst>
          </p:cNvPr>
          <p:cNvSpPr/>
          <p:nvPr/>
        </p:nvSpPr>
        <p:spPr>
          <a:xfrm>
            <a:off x="435238" y="2156076"/>
            <a:ext cx="8457242" cy="2569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C1917D-95AD-413C-B254-4A0AFB866C14}"/>
              </a:ext>
            </a:extLst>
          </p:cNvPr>
          <p:cNvSpPr txBox="1"/>
          <p:nvPr/>
        </p:nvSpPr>
        <p:spPr>
          <a:xfrm>
            <a:off x="2843809" y="174928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개발자</a:t>
            </a:r>
            <a:r>
              <a:rPr lang="en-US" altLang="ko-KR" b="1" dirty="0"/>
              <a:t>PC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B58F94-0BB7-472E-BFBA-87262AB39C34}"/>
              </a:ext>
            </a:extLst>
          </p:cNvPr>
          <p:cNvSpPr txBox="1"/>
          <p:nvPr/>
        </p:nvSpPr>
        <p:spPr>
          <a:xfrm>
            <a:off x="7422056" y="17360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서버</a:t>
            </a:r>
            <a:endParaRPr lang="ko-KR" altLang="en-US" b="1" dirty="0"/>
          </a:p>
        </p:txBody>
      </p:sp>
      <p:sp>
        <p:nvSpPr>
          <p:cNvPr id="26" name="오른쪽 화살표[R] 26">
            <a:extLst>
              <a:ext uri="{FF2B5EF4-FFF2-40B4-BE49-F238E27FC236}">
                <a16:creationId xmlns:a16="http://schemas.microsoft.com/office/drawing/2014/main" id="{28DE38FA-EB30-4B23-82B9-0325AA500D8F}"/>
              </a:ext>
            </a:extLst>
          </p:cNvPr>
          <p:cNvSpPr/>
          <p:nvPr/>
        </p:nvSpPr>
        <p:spPr>
          <a:xfrm flipH="1" flipV="1">
            <a:off x="5316608" y="3175739"/>
            <a:ext cx="2397071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4F881B-2009-4336-88B9-AB13D627AAC4}"/>
              </a:ext>
            </a:extLst>
          </p:cNvPr>
          <p:cNvSpPr txBox="1"/>
          <p:nvPr/>
        </p:nvSpPr>
        <p:spPr>
          <a:xfrm>
            <a:off x="5997407" y="3294494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+mn-ea"/>
              </a:rPr>
              <a:t>git clone</a:t>
            </a:r>
            <a:endParaRPr kumimoji="1" lang="ko-KR" altLang="en-US" sz="1600" b="1" dirty="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960926D-6BCE-4CC3-B442-D0E719249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21" y="211063"/>
            <a:ext cx="1944216" cy="1296144"/>
          </a:xfrm>
          <a:prstGeom prst="rect">
            <a:avLst/>
          </a:prstGeom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25D76B0A-622D-44DE-BFB0-BE6291785979}"/>
              </a:ext>
            </a:extLst>
          </p:cNvPr>
          <p:cNvSpPr txBox="1">
            <a:spLocks/>
          </p:cNvSpPr>
          <p:nvPr/>
        </p:nvSpPr>
        <p:spPr>
          <a:xfrm>
            <a:off x="544421" y="260648"/>
            <a:ext cx="85724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flow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55889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ADD0E3-E30C-F949-9543-CF9712DC2D2C}"/>
              </a:ext>
            </a:extLst>
          </p:cNvPr>
          <p:cNvSpPr/>
          <p:nvPr/>
        </p:nvSpPr>
        <p:spPr>
          <a:xfrm>
            <a:off x="397196" y="1932888"/>
            <a:ext cx="6048672" cy="4392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n-ea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A710222-E748-7F41-A347-426D2D283179}"/>
              </a:ext>
            </a:extLst>
          </p:cNvPr>
          <p:cNvSpPr/>
          <p:nvPr/>
        </p:nvSpPr>
        <p:spPr>
          <a:xfrm>
            <a:off x="6949924" y="2304479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Remote</a:t>
            </a:r>
          </a:p>
          <a:p>
            <a:pPr algn="ctr"/>
            <a:r>
              <a:rPr kumimoji="1" lang="en-US" altLang="ko-KR" dirty="0">
                <a:latin typeface="+mn-ea"/>
              </a:rPr>
              <a:t>Repository</a:t>
            </a:r>
            <a:endParaRPr kumimoji="1" lang="ko-KR" altLang="en-US" dirty="0">
              <a:latin typeface="+mn-ea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8624099-A0CD-E545-89C7-F1D9E7D43874}"/>
              </a:ext>
            </a:extLst>
          </p:cNvPr>
          <p:cNvSpPr/>
          <p:nvPr/>
        </p:nvSpPr>
        <p:spPr>
          <a:xfrm>
            <a:off x="4500481" y="2304479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Local</a:t>
            </a:r>
          </a:p>
          <a:p>
            <a:pPr algn="ctr"/>
            <a:r>
              <a:rPr kumimoji="1" lang="en-US" altLang="ko-KR" dirty="0">
                <a:latin typeface="+mn-ea"/>
              </a:rPr>
              <a:t>Repository</a:t>
            </a:r>
            <a:endParaRPr kumimoji="1" lang="ko-KR" altLang="en-US" dirty="0">
              <a:latin typeface="+mn-ea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D1C37E7-3993-1345-AEF5-AAC8C6796BF5}"/>
              </a:ext>
            </a:extLst>
          </p:cNvPr>
          <p:cNvSpPr/>
          <p:nvPr/>
        </p:nvSpPr>
        <p:spPr>
          <a:xfrm>
            <a:off x="2555093" y="2304479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Staging</a:t>
            </a:r>
          </a:p>
          <a:p>
            <a:pPr algn="ctr"/>
            <a:r>
              <a:rPr kumimoji="1" lang="en-US" altLang="ko-KR" dirty="0">
                <a:latin typeface="+mn-ea"/>
              </a:rPr>
              <a:t>Area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501C68A6-8A59-8F4F-837B-74EF542E3FC3}"/>
              </a:ext>
            </a:extLst>
          </p:cNvPr>
          <p:cNvSpPr/>
          <p:nvPr/>
        </p:nvSpPr>
        <p:spPr>
          <a:xfrm>
            <a:off x="609705" y="2304479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Working</a:t>
            </a:r>
          </a:p>
          <a:p>
            <a:pPr algn="ctr"/>
            <a:r>
              <a:rPr kumimoji="1" lang="en-US" altLang="ko-KR" dirty="0">
                <a:latin typeface="+mn-ea"/>
              </a:rPr>
              <a:t>Directory</a:t>
            </a:r>
            <a:endParaRPr kumimoji="1" lang="ko-KR" altLang="en-US" dirty="0">
              <a:latin typeface="+mn-ea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69906137-F6A0-7F4F-A122-2843BA9E151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7814020" y="2952551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4D655ADC-FC9F-B54F-AF97-CDDF0B72A2F1}"/>
              </a:ext>
            </a:extLst>
          </p:cNvPr>
          <p:cNvCxnSpPr/>
          <p:nvPr/>
        </p:nvCxnSpPr>
        <p:spPr>
          <a:xfrm>
            <a:off x="5364577" y="2952551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EF751A8-5017-5541-B61D-4708E822D35B}"/>
              </a:ext>
            </a:extLst>
          </p:cNvPr>
          <p:cNvCxnSpPr/>
          <p:nvPr/>
        </p:nvCxnSpPr>
        <p:spPr>
          <a:xfrm>
            <a:off x="3419189" y="2952551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203549C4-773C-6048-B1B5-BAD26F0E6DFC}"/>
              </a:ext>
            </a:extLst>
          </p:cNvPr>
          <p:cNvCxnSpPr/>
          <p:nvPr/>
        </p:nvCxnSpPr>
        <p:spPr>
          <a:xfrm>
            <a:off x="1471858" y="2952551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A4A9A7A9-7E63-E242-B5FF-1D02FBC52DC9}"/>
              </a:ext>
            </a:extLst>
          </p:cNvPr>
          <p:cNvSpPr/>
          <p:nvPr/>
        </p:nvSpPr>
        <p:spPr>
          <a:xfrm>
            <a:off x="1490743" y="3331490"/>
            <a:ext cx="1907619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+mn-ea"/>
              </a:rPr>
              <a:t>git add</a:t>
            </a:r>
            <a:endParaRPr kumimoji="1"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F67DEFD7-8A68-D145-B84E-684DCA6946DE}"/>
              </a:ext>
            </a:extLst>
          </p:cNvPr>
          <p:cNvSpPr/>
          <p:nvPr/>
        </p:nvSpPr>
        <p:spPr>
          <a:xfrm>
            <a:off x="3452677" y="4005064"/>
            <a:ext cx="1891072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+mn-ea"/>
              </a:rPr>
              <a:t>git commit</a:t>
            </a:r>
            <a:endParaRPr kumimoji="1"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57D54D3-054E-DA40-A88E-9CEDADB046E7}"/>
              </a:ext>
            </a:extLst>
          </p:cNvPr>
          <p:cNvSpPr/>
          <p:nvPr/>
        </p:nvSpPr>
        <p:spPr>
          <a:xfrm>
            <a:off x="360070" y="1268760"/>
            <a:ext cx="788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000000"/>
                </a:solidFill>
                <a:latin typeface="+mn-ea"/>
              </a:rPr>
              <a:t>로컬저장소에서 만든 </a:t>
            </a:r>
            <a:r>
              <a:rPr lang="ko-KR" altLang="en-US" sz="2400" b="1" dirty="0" err="1">
                <a:solidFill>
                  <a:srgbClr val="000000"/>
                </a:solidFill>
                <a:latin typeface="+mn-ea"/>
              </a:rPr>
              <a:t>커밋을</a:t>
            </a:r>
            <a:r>
              <a:rPr lang="ko-KR" altLang="en-US" sz="2400" b="1" dirty="0">
                <a:solidFill>
                  <a:srgbClr val="000000"/>
                </a:solidFill>
                <a:latin typeface="+mn-ea"/>
              </a:rPr>
              <a:t> 원격저장소로 업로드 한다</a:t>
            </a:r>
            <a:r>
              <a:rPr lang="en-US" altLang="ko-KR" sz="2400" b="1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9E3F98-CAAF-4186-ABB1-170785FED3B8}"/>
              </a:ext>
            </a:extLst>
          </p:cNvPr>
          <p:cNvSpPr/>
          <p:nvPr/>
        </p:nvSpPr>
        <p:spPr>
          <a:xfrm>
            <a:off x="4936264" y="4581128"/>
            <a:ext cx="924558" cy="3511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commit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7303EA-31CD-4A85-9636-FBDD9DB0C566}"/>
              </a:ext>
            </a:extLst>
          </p:cNvPr>
          <p:cNvGrpSpPr/>
          <p:nvPr/>
        </p:nvGrpSpPr>
        <p:grpSpPr>
          <a:xfrm>
            <a:off x="5417821" y="4581128"/>
            <a:ext cx="3027267" cy="873018"/>
            <a:chOff x="5417821" y="4581128"/>
            <a:chExt cx="3027267" cy="873018"/>
          </a:xfrm>
        </p:grpSpPr>
        <p:sp>
          <p:nvSpPr>
            <p:cNvPr id="35" name="오른쪽 화살표[R] 34">
              <a:extLst>
                <a:ext uri="{FF2B5EF4-FFF2-40B4-BE49-F238E27FC236}">
                  <a16:creationId xmlns:a16="http://schemas.microsoft.com/office/drawing/2014/main" id="{74FAFFFC-09AD-0341-980A-D7A412A8EDC0}"/>
                </a:ext>
              </a:extLst>
            </p:cNvPr>
            <p:cNvSpPr/>
            <p:nvPr/>
          </p:nvSpPr>
          <p:spPr>
            <a:xfrm>
              <a:off x="5417821" y="4878082"/>
              <a:ext cx="2397071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b="1" dirty="0">
                  <a:solidFill>
                    <a:srgbClr val="FF0000"/>
                  </a:solidFill>
                  <a:latin typeface="+mn-ea"/>
                </a:rPr>
                <a:t>git push</a:t>
              </a:r>
              <a:endParaRPr kumimoji="1" lang="ko-KR" altLang="en-US" sz="16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A54744C-0C5A-432D-96E9-B55F633EA0CF}"/>
                </a:ext>
              </a:extLst>
            </p:cNvPr>
            <p:cNvSpPr/>
            <p:nvPr/>
          </p:nvSpPr>
          <p:spPr>
            <a:xfrm>
              <a:off x="7520530" y="4581128"/>
              <a:ext cx="924558" cy="3511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commit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94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Pull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ADD0E3-E30C-F949-9543-CF9712DC2D2C}"/>
              </a:ext>
            </a:extLst>
          </p:cNvPr>
          <p:cNvSpPr/>
          <p:nvPr/>
        </p:nvSpPr>
        <p:spPr>
          <a:xfrm>
            <a:off x="397196" y="1932888"/>
            <a:ext cx="6048672" cy="4392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n-ea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A710222-E748-7F41-A347-426D2D283179}"/>
              </a:ext>
            </a:extLst>
          </p:cNvPr>
          <p:cNvSpPr/>
          <p:nvPr/>
        </p:nvSpPr>
        <p:spPr>
          <a:xfrm>
            <a:off x="6949924" y="2304479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Remote</a:t>
            </a:r>
          </a:p>
          <a:p>
            <a:pPr algn="ctr"/>
            <a:r>
              <a:rPr kumimoji="1" lang="en-US" altLang="ko-KR" dirty="0">
                <a:latin typeface="+mn-ea"/>
              </a:rPr>
              <a:t>Repository</a:t>
            </a:r>
            <a:endParaRPr kumimoji="1" lang="ko-KR" altLang="en-US" dirty="0">
              <a:latin typeface="+mn-ea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8624099-A0CD-E545-89C7-F1D9E7D43874}"/>
              </a:ext>
            </a:extLst>
          </p:cNvPr>
          <p:cNvSpPr/>
          <p:nvPr/>
        </p:nvSpPr>
        <p:spPr>
          <a:xfrm>
            <a:off x="4500481" y="2304479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Local</a:t>
            </a:r>
          </a:p>
          <a:p>
            <a:pPr algn="ctr"/>
            <a:r>
              <a:rPr kumimoji="1" lang="en-US" altLang="ko-KR" dirty="0">
                <a:latin typeface="+mn-ea"/>
              </a:rPr>
              <a:t>Repository</a:t>
            </a:r>
            <a:endParaRPr kumimoji="1" lang="ko-KR" altLang="en-US" dirty="0">
              <a:latin typeface="+mn-ea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D1C37E7-3993-1345-AEF5-AAC8C6796BF5}"/>
              </a:ext>
            </a:extLst>
          </p:cNvPr>
          <p:cNvSpPr/>
          <p:nvPr/>
        </p:nvSpPr>
        <p:spPr>
          <a:xfrm>
            <a:off x="2555093" y="2304479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Staging</a:t>
            </a:r>
          </a:p>
          <a:p>
            <a:pPr algn="ctr"/>
            <a:r>
              <a:rPr kumimoji="1" lang="en-US" altLang="ko-KR" dirty="0">
                <a:latin typeface="+mn-ea"/>
              </a:rPr>
              <a:t>Area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501C68A6-8A59-8F4F-837B-74EF542E3FC3}"/>
              </a:ext>
            </a:extLst>
          </p:cNvPr>
          <p:cNvSpPr/>
          <p:nvPr/>
        </p:nvSpPr>
        <p:spPr>
          <a:xfrm>
            <a:off x="609705" y="2304479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Working</a:t>
            </a:r>
          </a:p>
          <a:p>
            <a:pPr algn="ctr"/>
            <a:r>
              <a:rPr kumimoji="1" lang="en-US" altLang="ko-KR" dirty="0">
                <a:latin typeface="+mn-ea"/>
              </a:rPr>
              <a:t>Directory</a:t>
            </a:r>
            <a:endParaRPr kumimoji="1" lang="ko-KR" altLang="en-US" dirty="0">
              <a:latin typeface="+mn-ea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69906137-F6A0-7F4F-A122-2843BA9E151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7814020" y="2952551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4D655ADC-FC9F-B54F-AF97-CDDF0B72A2F1}"/>
              </a:ext>
            </a:extLst>
          </p:cNvPr>
          <p:cNvCxnSpPr/>
          <p:nvPr/>
        </p:nvCxnSpPr>
        <p:spPr>
          <a:xfrm>
            <a:off x="5364577" y="2952551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EF751A8-5017-5541-B61D-4708E822D35B}"/>
              </a:ext>
            </a:extLst>
          </p:cNvPr>
          <p:cNvCxnSpPr/>
          <p:nvPr/>
        </p:nvCxnSpPr>
        <p:spPr>
          <a:xfrm>
            <a:off x="3419189" y="2952551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203549C4-773C-6048-B1B5-BAD26F0E6DFC}"/>
              </a:ext>
            </a:extLst>
          </p:cNvPr>
          <p:cNvCxnSpPr/>
          <p:nvPr/>
        </p:nvCxnSpPr>
        <p:spPr>
          <a:xfrm>
            <a:off x="1471858" y="2952551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A4A9A7A9-7E63-E242-B5FF-1D02FBC52DC9}"/>
              </a:ext>
            </a:extLst>
          </p:cNvPr>
          <p:cNvSpPr/>
          <p:nvPr/>
        </p:nvSpPr>
        <p:spPr>
          <a:xfrm>
            <a:off x="1490743" y="3087858"/>
            <a:ext cx="1907619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+mn-ea"/>
              </a:rPr>
              <a:t>git add</a:t>
            </a:r>
            <a:endParaRPr kumimoji="1"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F67DEFD7-8A68-D145-B84E-684DCA6946DE}"/>
              </a:ext>
            </a:extLst>
          </p:cNvPr>
          <p:cNvSpPr/>
          <p:nvPr/>
        </p:nvSpPr>
        <p:spPr>
          <a:xfrm>
            <a:off x="3452677" y="3761432"/>
            <a:ext cx="1891072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+mn-ea"/>
              </a:rPr>
              <a:t>git commit</a:t>
            </a:r>
            <a:endParaRPr kumimoji="1"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74FAFFFC-09AD-0341-980A-D7A412A8EDC0}"/>
              </a:ext>
            </a:extLst>
          </p:cNvPr>
          <p:cNvSpPr/>
          <p:nvPr/>
        </p:nvSpPr>
        <p:spPr>
          <a:xfrm>
            <a:off x="5415779" y="4427516"/>
            <a:ext cx="2397071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+mn-ea"/>
              </a:rPr>
              <a:t>git push</a:t>
            </a:r>
            <a:endParaRPr kumimoji="1"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ADEEAA75-D536-4243-BDB1-90FA30759505}"/>
              </a:ext>
            </a:extLst>
          </p:cNvPr>
          <p:cNvSpPr/>
          <p:nvPr/>
        </p:nvSpPr>
        <p:spPr>
          <a:xfrm flipH="1" flipV="1">
            <a:off x="5380315" y="3068960"/>
            <a:ext cx="2382503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52E1EB-6E8F-6B4C-9E43-B670442A02F3}"/>
              </a:ext>
            </a:extLst>
          </p:cNvPr>
          <p:cNvSpPr txBox="1"/>
          <p:nvPr/>
        </p:nvSpPr>
        <p:spPr>
          <a:xfrm>
            <a:off x="6243653" y="3187715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+mn-ea"/>
              </a:rPr>
              <a:t>git clone</a:t>
            </a:r>
            <a:endParaRPr kumimoji="1" lang="ko-KR" altLang="en-US" sz="1600" dirty="0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57D54D3-054E-DA40-A88E-9CEDADB046E7}"/>
              </a:ext>
            </a:extLst>
          </p:cNvPr>
          <p:cNvSpPr/>
          <p:nvPr/>
        </p:nvSpPr>
        <p:spPr>
          <a:xfrm>
            <a:off x="360070" y="1268760"/>
            <a:ext cx="766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000000"/>
                </a:solidFill>
                <a:latin typeface="+mn-ea"/>
              </a:rPr>
              <a:t>원격저장소에</a:t>
            </a:r>
            <a:r>
              <a:rPr lang="en-US" altLang="ko-KR" sz="24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+mn-ea"/>
              </a:rPr>
              <a:t>있는 다른 개발자의 </a:t>
            </a:r>
            <a:r>
              <a:rPr lang="ko-KR" altLang="en-US" sz="2400" b="1" dirty="0" err="1">
                <a:solidFill>
                  <a:srgbClr val="000000"/>
                </a:solidFill>
                <a:latin typeface="+mn-ea"/>
              </a:rPr>
              <a:t>커밋들을</a:t>
            </a:r>
            <a:r>
              <a:rPr lang="ko-KR" altLang="en-US" sz="2400" b="1" dirty="0">
                <a:solidFill>
                  <a:srgbClr val="000000"/>
                </a:solidFill>
                <a:latin typeface="+mn-ea"/>
              </a:rPr>
              <a:t> 받아온다</a:t>
            </a:r>
            <a:r>
              <a:rPr lang="en-US" altLang="ko-KR" sz="2400" b="1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9A5795-116A-4984-903E-B5B692FB1CD4}"/>
              </a:ext>
            </a:extLst>
          </p:cNvPr>
          <p:cNvSpPr/>
          <p:nvPr/>
        </p:nvSpPr>
        <p:spPr>
          <a:xfrm>
            <a:off x="7804919" y="4737844"/>
            <a:ext cx="924558" cy="3511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commit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076DDC3-6F3B-40DC-8BE8-3025CE864E23}"/>
              </a:ext>
            </a:extLst>
          </p:cNvPr>
          <p:cNvSpPr/>
          <p:nvPr/>
        </p:nvSpPr>
        <p:spPr>
          <a:xfrm>
            <a:off x="7804919" y="5089022"/>
            <a:ext cx="924558" cy="35117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commit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FFBDF32-B996-4A97-A3A8-6768BF6CD6DB}"/>
              </a:ext>
            </a:extLst>
          </p:cNvPr>
          <p:cNvSpPr/>
          <p:nvPr/>
        </p:nvSpPr>
        <p:spPr>
          <a:xfrm>
            <a:off x="4537117" y="4364370"/>
            <a:ext cx="924558" cy="3511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commit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8C6D2E9-A127-4384-AE2B-A44CA0CEDF00}"/>
              </a:ext>
            </a:extLst>
          </p:cNvPr>
          <p:cNvSpPr/>
          <p:nvPr/>
        </p:nvSpPr>
        <p:spPr>
          <a:xfrm>
            <a:off x="7803966" y="5413651"/>
            <a:ext cx="924558" cy="35117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commit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E4121C-2C50-4C38-B6A5-205AD56F628C}"/>
              </a:ext>
            </a:extLst>
          </p:cNvPr>
          <p:cNvGrpSpPr/>
          <p:nvPr/>
        </p:nvGrpSpPr>
        <p:grpSpPr>
          <a:xfrm>
            <a:off x="4418238" y="5206043"/>
            <a:ext cx="3322582" cy="694550"/>
            <a:chOff x="4418238" y="5206043"/>
            <a:chExt cx="3322582" cy="694550"/>
          </a:xfrm>
        </p:grpSpPr>
        <p:sp>
          <p:nvSpPr>
            <p:cNvPr id="38" name="오른쪽 화살표[R] 37">
              <a:extLst>
                <a:ext uri="{FF2B5EF4-FFF2-40B4-BE49-F238E27FC236}">
                  <a16:creationId xmlns:a16="http://schemas.microsoft.com/office/drawing/2014/main" id="{48F852AE-87BC-4E42-91B0-D2E1B624A79D}"/>
                </a:ext>
              </a:extLst>
            </p:cNvPr>
            <p:cNvSpPr/>
            <p:nvPr/>
          </p:nvSpPr>
          <p:spPr>
            <a:xfrm flipH="1" flipV="1">
              <a:off x="5343749" y="5206043"/>
              <a:ext cx="2397071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11B9FE3-DD48-B746-A038-078487158444}"/>
                </a:ext>
              </a:extLst>
            </p:cNvPr>
            <p:cNvSpPr txBox="1"/>
            <p:nvPr/>
          </p:nvSpPr>
          <p:spPr>
            <a:xfrm>
              <a:off x="6024548" y="5294107"/>
              <a:ext cx="885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solidFill>
                    <a:srgbClr val="FF0000"/>
                  </a:solidFill>
                  <a:latin typeface="+mn-ea"/>
                </a:rPr>
                <a:t>git pull</a:t>
              </a:r>
              <a:endParaRPr kumimoji="1" lang="ko-KR" altLang="en-US" sz="16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6052A25-5C70-42F5-AA90-78928AAF15C9}"/>
                </a:ext>
              </a:extLst>
            </p:cNvPr>
            <p:cNvSpPr/>
            <p:nvPr/>
          </p:nvSpPr>
          <p:spPr>
            <a:xfrm>
              <a:off x="4419191" y="5224786"/>
              <a:ext cx="924558" cy="35117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commit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BD7A17-8E83-48D5-89C8-51C45F0C7904}"/>
                </a:ext>
              </a:extLst>
            </p:cNvPr>
            <p:cNvSpPr/>
            <p:nvPr/>
          </p:nvSpPr>
          <p:spPr>
            <a:xfrm>
              <a:off x="4418238" y="5549415"/>
              <a:ext cx="924558" cy="351178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commit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366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0A626B1B-4456-463D-981E-CB453A3A11D4}"/>
              </a:ext>
            </a:extLst>
          </p:cNvPr>
          <p:cNvSpPr/>
          <p:nvPr/>
        </p:nvSpPr>
        <p:spPr>
          <a:xfrm>
            <a:off x="537793" y="1772816"/>
            <a:ext cx="6048672" cy="4392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n-ea"/>
            </a:endParaRPr>
          </a:p>
        </p:txBody>
      </p:sp>
      <p:sp>
        <p:nvSpPr>
          <p:cNvPr id="57" name="모서리가 둥근 직사각형 15">
            <a:extLst>
              <a:ext uri="{FF2B5EF4-FFF2-40B4-BE49-F238E27FC236}">
                <a16:creationId xmlns:a16="http://schemas.microsoft.com/office/drawing/2014/main" id="{393AB2FD-0CA7-4308-812F-3ECFBA825374}"/>
              </a:ext>
            </a:extLst>
          </p:cNvPr>
          <p:cNvSpPr/>
          <p:nvPr/>
        </p:nvSpPr>
        <p:spPr>
          <a:xfrm>
            <a:off x="7090521" y="2144407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Remote</a:t>
            </a:r>
          </a:p>
          <a:p>
            <a:pPr algn="ctr"/>
            <a:r>
              <a:rPr kumimoji="1" lang="en-US" altLang="ko-KR" dirty="0">
                <a:latin typeface="+mn-ea"/>
              </a:rPr>
              <a:t>Repository</a:t>
            </a:r>
            <a:endParaRPr kumimoji="1" lang="ko-KR" altLang="en-US" dirty="0">
              <a:latin typeface="+mn-ea"/>
            </a:endParaRPr>
          </a:p>
        </p:txBody>
      </p:sp>
      <p:sp>
        <p:nvSpPr>
          <p:cNvPr id="58" name="모서리가 둥근 직사각형 16">
            <a:extLst>
              <a:ext uri="{FF2B5EF4-FFF2-40B4-BE49-F238E27FC236}">
                <a16:creationId xmlns:a16="http://schemas.microsoft.com/office/drawing/2014/main" id="{EEB9F9F3-37C9-4F35-9767-AD119653DC21}"/>
              </a:ext>
            </a:extLst>
          </p:cNvPr>
          <p:cNvSpPr/>
          <p:nvPr/>
        </p:nvSpPr>
        <p:spPr>
          <a:xfrm>
            <a:off x="4641078" y="2144407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Local</a:t>
            </a:r>
          </a:p>
          <a:p>
            <a:pPr algn="ctr"/>
            <a:r>
              <a:rPr kumimoji="1" lang="en-US" altLang="ko-KR" dirty="0">
                <a:latin typeface="+mn-ea"/>
              </a:rPr>
              <a:t>Repository</a:t>
            </a:r>
            <a:endParaRPr kumimoji="1" lang="ko-KR" altLang="en-US" dirty="0">
              <a:latin typeface="+mn-ea"/>
            </a:endParaRPr>
          </a:p>
        </p:txBody>
      </p:sp>
      <p:sp>
        <p:nvSpPr>
          <p:cNvPr id="59" name="모서리가 둥근 직사각형 17">
            <a:extLst>
              <a:ext uri="{FF2B5EF4-FFF2-40B4-BE49-F238E27FC236}">
                <a16:creationId xmlns:a16="http://schemas.microsoft.com/office/drawing/2014/main" id="{5E1BC937-D0CC-44C5-B9F1-E3C8A9F22E0D}"/>
              </a:ext>
            </a:extLst>
          </p:cNvPr>
          <p:cNvSpPr/>
          <p:nvPr/>
        </p:nvSpPr>
        <p:spPr>
          <a:xfrm>
            <a:off x="2695690" y="2144407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Staging</a:t>
            </a:r>
          </a:p>
          <a:p>
            <a:pPr algn="ctr"/>
            <a:r>
              <a:rPr kumimoji="1" lang="en-US" altLang="ko-KR" dirty="0">
                <a:latin typeface="+mn-ea"/>
              </a:rPr>
              <a:t>Area</a:t>
            </a:r>
          </a:p>
        </p:txBody>
      </p:sp>
      <p:sp>
        <p:nvSpPr>
          <p:cNvPr id="60" name="모서리가 둥근 직사각형 18">
            <a:extLst>
              <a:ext uri="{FF2B5EF4-FFF2-40B4-BE49-F238E27FC236}">
                <a16:creationId xmlns:a16="http://schemas.microsoft.com/office/drawing/2014/main" id="{9E5DACDF-DD87-46EC-9B28-8EF841D934C4}"/>
              </a:ext>
            </a:extLst>
          </p:cNvPr>
          <p:cNvSpPr/>
          <p:nvPr/>
        </p:nvSpPr>
        <p:spPr>
          <a:xfrm>
            <a:off x="750302" y="2144407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Working</a:t>
            </a:r>
          </a:p>
          <a:p>
            <a:pPr algn="ctr"/>
            <a:r>
              <a:rPr kumimoji="1" lang="en-US" altLang="ko-KR" dirty="0">
                <a:latin typeface="+mn-ea"/>
              </a:rPr>
              <a:t>Directory</a:t>
            </a:r>
            <a:endParaRPr kumimoji="1" lang="ko-KR" altLang="en-US" dirty="0">
              <a:latin typeface="+mn-ea"/>
            </a:endParaRPr>
          </a:p>
        </p:txBody>
      </p:sp>
      <p:cxnSp>
        <p:nvCxnSpPr>
          <p:cNvPr id="61" name="직선 연결선[R] 19">
            <a:extLst>
              <a:ext uri="{FF2B5EF4-FFF2-40B4-BE49-F238E27FC236}">
                <a16:creationId xmlns:a16="http://schemas.microsoft.com/office/drawing/2014/main" id="{8E65B32B-ED7C-4F4B-855C-865921547C5F}"/>
              </a:ext>
            </a:extLst>
          </p:cNvPr>
          <p:cNvCxnSpPr>
            <a:stCxn id="57" idx="2"/>
          </p:cNvCxnSpPr>
          <p:nvPr/>
        </p:nvCxnSpPr>
        <p:spPr>
          <a:xfrm>
            <a:off x="7954617" y="2792479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20">
            <a:extLst>
              <a:ext uri="{FF2B5EF4-FFF2-40B4-BE49-F238E27FC236}">
                <a16:creationId xmlns:a16="http://schemas.microsoft.com/office/drawing/2014/main" id="{4C1AE9CD-B66B-4268-AEE9-45A39C604A7C}"/>
              </a:ext>
            </a:extLst>
          </p:cNvPr>
          <p:cNvCxnSpPr/>
          <p:nvPr/>
        </p:nvCxnSpPr>
        <p:spPr>
          <a:xfrm>
            <a:off x="5505174" y="2792479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21">
            <a:extLst>
              <a:ext uri="{FF2B5EF4-FFF2-40B4-BE49-F238E27FC236}">
                <a16:creationId xmlns:a16="http://schemas.microsoft.com/office/drawing/2014/main" id="{4BEA4CE2-2D4B-4AB7-86FB-3BC87D9E3263}"/>
              </a:ext>
            </a:extLst>
          </p:cNvPr>
          <p:cNvCxnSpPr/>
          <p:nvPr/>
        </p:nvCxnSpPr>
        <p:spPr>
          <a:xfrm>
            <a:off x="3559786" y="2792479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22">
            <a:extLst>
              <a:ext uri="{FF2B5EF4-FFF2-40B4-BE49-F238E27FC236}">
                <a16:creationId xmlns:a16="http://schemas.microsoft.com/office/drawing/2014/main" id="{D4C87808-5A1C-454F-A3C5-4338A1187928}"/>
              </a:ext>
            </a:extLst>
          </p:cNvPr>
          <p:cNvCxnSpPr/>
          <p:nvPr/>
        </p:nvCxnSpPr>
        <p:spPr>
          <a:xfrm>
            <a:off x="1612455" y="2792479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오른쪽 화살표[R] 23">
            <a:extLst>
              <a:ext uri="{FF2B5EF4-FFF2-40B4-BE49-F238E27FC236}">
                <a16:creationId xmlns:a16="http://schemas.microsoft.com/office/drawing/2014/main" id="{77E0FB96-AF7A-44BE-8E10-710A376CEF5F}"/>
              </a:ext>
            </a:extLst>
          </p:cNvPr>
          <p:cNvSpPr/>
          <p:nvPr/>
        </p:nvSpPr>
        <p:spPr>
          <a:xfrm>
            <a:off x="1631340" y="3171418"/>
            <a:ext cx="1907619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  <a:latin typeface="+mn-ea"/>
              </a:rPr>
              <a:t>git add</a:t>
            </a:r>
            <a:endParaRPr kumimoji="1"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오른쪽 화살표[R] 24">
            <a:extLst>
              <a:ext uri="{FF2B5EF4-FFF2-40B4-BE49-F238E27FC236}">
                <a16:creationId xmlns:a16="http://schemas.microsoft.com/office/drawing/2014/main" id="{E22FBC41-82E2-4BD0-8461-027CF8769847}"/>
              </a:ext>
            </a:extLst>
          </p:cNvPr>
          <p:cNvSpPr/>
          <p:nvPr/>
        </p:nvSpPr>
        <p:spPr>
          <a:xfrm>
            <a:off x="3593274" y="3647947"/>
            <a:ext cx="1891072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  <a:latin typeface="+mn-ea"/>
              </a:rPr>
              <a:t>git commit</a:t>
            </a:r>
            <a:endParaRPr kumimoji="1"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오른쪽 화살표[R] 25">
            <a:extLst>
              <a:ext uri="{FF2B5EF4-FFF2-40B4-BE49-F238E27FC236}">
                <a16:creationId xmlns:a16="http://schemas.microsoft.com/office/drawing/2014/main" id="{01FD1E56-7DE7-4A9E-8600-6C163ED51E52}"/>
              </a:ext>
            </a:extLst>
          </p:cNvPr>
          <p:cNvSpPr/>
          <p:nvPr/>
        </p:nvSpPr>
        <p:spPr>
          <a:xfrm>
            <a:off x="5541809" y="4547754"/>
            <a:ext cx="2397071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  <a:latin typeface="+mn-ea"/>
              </a:rPr>
              <a:t>git push</a:t>
            </a:r>
            <a:endParaRPr kumimoji="1"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오른쪽 화살표[R] 26">
            <a:extLst>
              <a:ext uri="{FF2B5EF4-FFF2-40B4-BE49-F238E27FC236}">
                <a16:creationId xmlns:a16="http://schemas.microsoft.com/office/drawing/2014/main" id="{6B74AC93-2C51-48E5-8633-E4D1D9143BA4}"/>
              </a:ext>
            </a:extLst>
          </p:cNvPr>
          <p:cNvSpPr/>
          <p:nvPr/>
        </p:nvSpPr>
        <p:spPr>
          <a:xfrm flipH="1" flipV="1">
            <a:off x="5506345" y="3152520"/>
            <a:ext cx="2397071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9D9A3E7-A15C-4D9A-AB30-3F40A42EEBF5}"/>
              </a:ext>
            </a:extLst>
          </p:cNvPr>
          <p:cNvSpPr txBox="1"/>
          <p:nvPr/>
        </p:nvSpPr>
        <p:spPr>
          <a:xfrm>
            <a:off x="6187144" y="3271275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+mn-ea"/>
              </a:rPr>
              <a:t>git clone</a:t>
            </a:r>
            <a:endParaRPr kumimoji="1" lang="ko-KR" altLang="en-US" sz="1600" b="1" dirty="0">
              <a:latin typeface="+mn-ea"/>
            </a:endParaRPr>
          </a:p>
        </p:txBody>
      </p:sp>
      <p:sp>
        <p:nvSpPr>
          <p:cNvPr id="70" name="오른쪽 화살표[R] 28">
            <a:extLst>
              <a:ext uri="{FF2B5EF4-FFF2-40B4-BE49-F238E27FC236}">
                <a16:creationId xmlns:a16="http://schemas.microsoft.com/office/drawing/2014/main" id="{B4F4C08F-80D1-47DA-98A7-4D8876CD83AD}"/>
              </a:ext>
            </a:extLst>
          </p:cNvPr>
          <p:cNvSpPr/>
          <p:nvPr/>
        </p:nvSpPr>
        <p:spPr>
          <a:xfrm flipH="1" flipV="1">
            <a:off x="5506345" y="5195826"/>
            <a:ext cx="2397071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4A75238-F017-4163-81D7-DF4FDA3B57E7}"/>
              </a:ext>
            </a:extLst>
          </p:cNvPr>
          <p:cNvSpPr txBox="1"/>
          <p:nvPr/>
        </p:nvSpPr>
        <p:spPr>
          <a:xfrm>
            <a:off x="6187144" y="5339842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+mn-ea"/>
              </a:rPr>
              <a:t>git p</a:t>
            </a:r>
            <a:r>
              <a:rPr kumimoji="1" lang="en-US" altLang="ko-KR" sz="1600" b="1">
                <a:latin typeface="+mn-ea"/>
              </a:rPr>
              <a:t>ulll</a:t>
            </a:r>
            <a:endParaRPr kumimoji="1" lang="ko-KR" altLang="en-US" sz="1600" b="1" dirty="0">
              <a:latin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7CC2659-6802-4867-B854-258FF2320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21" y="211063"/>
            <a:ext cx="1944216" cy="1296144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D422CE05-97E8-4748-9FDC-9B617121C2AC}"/>
              </a:ext>
            </a:extLst>
          </p:cNvPr>
          <p:cNvSpPr txBox="1">
            <a:spLocks/>
          </p:cNvSpPr>
          <p:nvPr/>
        </p:nvSpPr>
        <p:spPr>
          <a:xfrm>
            <a:off x="544421" y="260648"/>
            <a:ext cx="85724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핵심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flow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598108-3DE0-4625-85CD-C6409B71240C}"/>
              </a:ext>
            </a:extLst>
          </p:cNvPr>
          <p:cNvSpPr/>
          <p:nvPr/>
        </p:nvSpPr>
        <p:spPr>
          <a:xfrm>
            <a:off x="4788024" y="4323180"/>
            <a:ext cx="3663525" cy="1626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343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95287" y="2132857"/>
            <a:ext cx="8353426" cy="2160240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b="1" dirty="0"/>
              <a:t> </a:t>
            </a:r>
            <a:r>
              <a:rPr lang="ko-KR" altLang="en-US" sz="5400" b="1" dirty="0"/>
              <a:t>원격저장소 생성 </a:t>
            </a:r>
            <a:br>
              <a:rPr lang="en-US" altLang="ko-KR" sz="5400" b="1" dirty="0"/>
            </a:br>
            <a:r>
              <a:rPr lang="en-US" altLang="ko-KR" sz="5400" b="1" dirty="0"/>
              <a:t>(GitLab)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7237569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8CE520-75A9-A344-8277-32221119454D}"/>
              </a:ext>
            </a:extLst>
          </p:cNvPr>
          <p:cNvSpPr/>
          <p:nvPr/>
        </p:nvSpPr>
        <p:spPr>
          <a:xfrm>
            <a:off x="0" y="1199764"/>
            <a:ext cx="9070257" cy="1948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+mn-ea"/>
              </a:rPr>
              <a:t>Git </a:t>
            </a:r>
            <a:r>
              <a:rPr lang="ko-KR" altLang="ko-KR" sz="2800" b="1" dirty="0">
                <a:latin typeface="+mn-ea"/>
              </a:rPr>
              <a:t>프로젝트</a:t>
            </a:r>
            <a:r>
              <a:rPr lang="ko-KR" altLang="en-US" sz="2800" b="1" dirty="0">
                <a:latin typeface="+mn-ea"/>
              </a:rPr>
              <a:t>의 </a:t>
            </a:r>
            <a:endParaRPr lang="en-US" altLang="ko-KR" sz="28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0066FF"/>
                </a:solidFill>
                <a:latin typeface="+mn-ea"/>
              </a:rPr>
              <a:t>원격저장소를</a:t>
            </a:r>
            <a:r>
              <a:rPr lang="en-US" altLang="ko-KR" sz="2800" b="1" dirty="0">
                <a:solidFill>
                  <a:srgbClr val="0066FF"/>
                </a:solidFill>
                <a:latin typeface="+mn-ea"/>
              </a:rPr>
              <a:t> </a:t>
            </a:r>
            <a:r>
              <a:rPr lang="ko-KR" altLang="ko-KR" sz="2800" b="1" dirty="0">
                <a:solidFill>
                  <a:srgbClr val="0066FF"/>
                </a:solidFill>
                <a:latin typeface="+mn-ea"/>
              </a:rPr>
              <a:t>효율적</a:t>
            </a:r>
            <a:r>
              <a:rPr lang="ko-KR" altLang="en-US" sz="2800" b="1" dirty="0">
                <a:solidFill>
                  <a:srgbClr val="0066FF"/>
                </a:solidFill>
                <a:latin typeface="+mn-ea"/>
              </a:rPr>
              <a:t>인 </a:t>
            </a:r>
            <a:r>
              <a:rPr lang="ko-KR" altLang="ko-KR" sz="2800" b="1" dirty="0">
                <a:solidFill>
                  <a:srgbClr val="0066FF"/>
                </a:solidFill>
                <a:latin typeface="+mn-ea"/>
              </a:rPr>
              <a:t>관리</a:t>
            </a:r>
            <a:r>
              <a:rPr lang="ko-KR" altLang="en-US" sz="2800" b="1" dirty="0">
                <a:latin typeface="+mn-ea"/>
              </a:rPr>
              <a:t>를 지원하는</a:t>
            </a:r>
            <a:endParaRPr lang="en-US" altLang="ko-KR" sz="28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800" b="1" dirty="0">
                <a:latin typeface="+mn-ea"/>
              </a:rPr>
              <a:t>웹</a:t>
            </a:r>
            <a:r>
              <a:rPr lang="en-US" altLang="ko-KR" sz="2800" b="1" dirty="0">
                <a:latin typeface="+mn-ea"/>
              </a:rPr>
              <a:t> </a:t>
            </a:r>
            <a:r>
              <a:rPr lang="ko-KR" altLang="ko-KR" sz="2800" b="1" dirty="0">
                <a:latin typeface="+mn-ea"/>
              </a:rPr>
              <a:t>기반</a:t>
            </a:r>
            <a:r>
              <a:rPr lang="ko-KR" altLang="en-US" sz="2800" b="1" dirty="0">
                <a:latin typeface="+mn-ea"/>
              </a:rPr>
              <a:t>의</a:t>
            </a:r>
            <a:r>
              <a:rPr lang="en-US" altLang="ko-KR" sz="2800" b="1" dirty="0">
                <a:latin typeface="+mn-ea"/>
              </a:rPr>
              <a:t> </a:t>
            </a:r>
            <a:r>
              <a:rPr lang="ko-KR" altLang="en-US" sz="2800" b="1" dirty="0">
                <a:latin typeface="+mn-ea"/>
              </a:rPr>
              <a:t>플랫폼 서비스</a:t>
            </a:r>
            <a:endParaRPr lang="en-US" altLang="ko-KR" sz="2800" b="1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794387-7B33-4493-B719-192CA9F93348}"/>
              </a:ext>
            </a:extLst>
          </p:cNvPr>
          <p:cNvGrpSpPr/>
          <p:nvPr/>
        </p:nvGrpSpPr>
        <p:grpSpPr>
          <a:xfrm>
            <a:off x="1176032" y="3821420"/>
            <a:ext cx="7939911" cy="1552800"/>
            <a:chOff x="680053" y="1052736"/>
            <a:chExt cx="8724867" cy="1706313"/>
          </a:xfrm>
        </p:grpSpPr>
        <p:sp>
          <p:nvSpPr>
            <p:cNvPr id="10" name="제목 1">
              <a:extLst>
                <a:ext uri="{FF2B5EF4-FFF2-40B4-BE49-F238E27FC236}">
                  <a16:creationId xmlns:a16="http://schemas.microsoft.com/office/drawing/2014/main" id="{D98CDE16-22D9-4785-9C30-32681509350B}"/>
                </a:ext>
              </a:extLst>
            </p:cNvPr>
            <p:cNvSpPr txBox="1">
              <a:spLocks/>
            </p:cNvSpPr>
            <p:nvPr/>
          </p:nvSpPr>
          <p:spPr>
            <a:xfrm>
              <a:off x="680053" y="1300685"/>
              <a:ext cx="8724867" cy="11969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+mj-cs"/>
                </a:defRPr>
              </a:lvl1pPr>
            </a:lstStyle>
            <a:p>
              <a:r>
                <a:rPr lang="ko-KR" altLang="en-US" sz="4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4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</a:t>
              </a:r>
              <a:endPara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72F2BDD-4B27-43E6-9744-B1CD4B7B3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2152" y="1365723"/>
              <a:ext cx="1152452" cy="106689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361B68B-406F-433A-BECE-DAAD63027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4008" y="1052736"/>
              <a:ext cx="3864387" cy="1706313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63824B8-F933-4B06-BA0B-A3557EC2B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606" y="5184353"/>
            <a:ext cx="3422117" cy="11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60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8CE520-75A9-A344-8277-32221119454D}"/>
              </a:ext>
            </a:extLst>
          </p:cNvPr>
          <p:cNvSpPr/>
          <p:nvPr/>
        </p:nvSpPr>
        <p:spPr>
          <a:xfrm>
            <a:off x="73743" y="1031982"/>
            <a:ext cx="9070257" cy="5826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+mn-ea"/>
              </a:rPr>
              <a:t>원격저장소 관리</a:t>
            </a:r>
            <a:endParaRPr lang="en-US" altLang="ko-KR" sz="28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+mn-ea"/>
              </a:rPr>
              <a:t>코드 공유</a:t>
            </a:r>
            <a:endParaRPr lang="en-US" altLang="ko-KR" sz="28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+mn-ea"/>
              </a:rPr>
              <a:t>이슈 관리</a:t>
            </a:r>
            <a:endParaRPr lang="en-US" altLang="ko-KR" sz="28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+mn-ea"/>
              </a:rPr>
              <a:t>팀원 관리</a:t>
            </a:r>
            <a:endParaRPr lang="en-US" altLang="ko-KR" sz="66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+mn-ea"/>
              </a:rPr>
              <a:t>코드 리뷰</a:t>
            </a:r>
            <a:endParaRPr lang="en-US" altLang="ko-KR" sz="28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+mn-ea"/>
              </a:rPr>
              <a:t>커뮤니케이션 </a:t>
            </a:r>
            <a:r>
              <a:rPr lang="ko-KR" altLang="en-US" sz="2800" b="1" dirty="0" err="1">
                <a:latin typeface="+mn-ea"/>
              </a:rPr>
              <a:t>협업툴</a:t>
            </a:r>
            <a:endParaRPr lang="en-US" altLang="ko-KR" sz="28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+mn-ea"/>
              </a:rPr>
              <a:t>Wiki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+mn-ea"/>
              </a:rPr>
              <a:t>…</a:t>
            </a:r>
          </a:p>
          <a:p>
            <a:pPr algn="ctr">
              <a:lnSpc>
                <a:spcPct val="150000"/>
              </a:lnSpc>
            </a:pPr>
            <a:endParaRPr lang="en-US" altLang="ko-KR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7074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endParaRPr lang="ko-KR" alt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8CE520-75A9-A344-8277-32221119454D}"/>
              </a:ext>
            </a:extLst>
          </p:cNvPr>
          <p:cNvSpPr/>
          <p:nvPr/>
        </p:nvSpPr>
        <p:spPr>
          <a:xfrm>
            <a:off x="395536" y="1486022"/>
            <a:ext cx="8568952" cy="279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2400" dirty="0">
                <a:latin typeface="+mn-ea"/>
                <a:hlinkClick r:id="rId3"/>
              </a:rPr>
              <a:t>https://github.com</a:t>
            </a:r>
            <a:endParaRPr kumimoji="1" lang="en-US" altLang="ko-KR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+mn-ea"/>
              </a:rPr>
              <a:t>오픈소스 프로젝트로 협업하는 경우</a:t>
            </a:r>
            <a:r>
              <a:rPr kumimoji="1" lang="en-US" altLang="ko-KR" sz="2400" dirty="0">
                <a:latin typeface="+mn-ea"/>
              </a:rPr>
              <a:t> </a:t>
            </a:r>
            <a:r>
              <a:rPr kumimoji="1" lang="ko-KR" altLang="en-US" sz="2400" dirty="0">
                <a:latin typeface="+mn-ea"/>
              </a:rPr>
              <a:t>무료</a:t>
            </a:r>
            <a:endParaRPr kumimoji="1" lang="en-US" altLang="ko-KR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+mn-ea"/>
              </a:rPr>
              <a:t>Private </a:t>
            </a:r>
            <a:r>
              <a:rPr kumimoji="1" lang="ko-KR" altLang="en-US" sz="2400" dirty="0">
                <a:latin typeface="+mn-ea"/>
              </a:rPr>
              <a:t>저장소로 운영하는 경우 유료</a:t>
            </a:r>
            <a:endParaRPr lang="en-US" altLang="ko-KR" sz="22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전세계 개발자들이 하나의 프로젝트 개발하는 것이 가능함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오픈소스 프로젝트 생태계 확장에 기여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E56C3F-331B-4269-840C-4403C6C22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88391"/>
            <a:ext cx="1152452" cy="106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4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5F414-15E8-46F0-B965-67C36D041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72" y="1363191"/>
            <a:ext cx="8353425" cy="4896321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NanumSquare" panose="020B0600000101010101" pitchFamily="50" charset="-127"/>
                <a:ea typeface="NanumSquare" panose="020B0600000101010101" pitchFamily="50" charset="-127"/>
              </a:rPr>
              <a:t>팀원들 각자 개발 후 카카오톡</a:t>
            </a:r>
            <a:r>
              <a:rPr lang="en-US" altLang="ko-KR" sz="2400" dirty="0">
                <a:latin typeface="NanumSquare" panose="020B0600000101010101" pitchFamily="50" charset="-127"/>
                <a:ea typeface="NanumSquare" panose="020B0600000101010101" pitchFamily="50" charset="-127"/>
              </a:rPr>
              <a:t>,</a:t>
            </a:r>
            <a:r>
              <a:rPr lang="ko-KR" altLang="en-US" sz="2400" dirty="0">
                <a:latin typeface="NanumSquare" panose="020B0600000101010101" pitchFamily="50" charset="-127"/>
                <a:ea typeface="NanumSquare" panose="020B0600000101010101" pitchFamily="50" charset="-127"/>
              </a:rPr>
              <a:t> 메신저를 통해 소스코드</a:t>
            </a:r>
            <a:r>
              <a:rPr lang="en-US" altLang="ko-KR" sz="2400" dirty="0">
                <a:latin typeface="NanumSquare" panose="020B0600000101010101" pitchFamily="50" charset="-127"/>
                <a:ea typeface="NanumSquare" panose="020B0600000101010101" pitchFamily="50" charset="-127"/>
              </a:rPr>
              <a:t> </a:t>
            </a:r>
            <a:r>
              <a:rPr lang="ko-KR" altLang="en-US" sz="2400" dirty="0">
                <a:latin typeface="NanumSquare" panose="020B0600000101010101" pitchFamily="50" charset="-127"/>
                <a:ea typeface="NanumSquare" panose="020B0600000101010101" pitchFamily="50" charset="-127"/>
              </a:rPr>
              <a:t>공유</a:t>
            </a:r>
            <a:endParaRPr lang="en-US" altLang="ko-KR" sz="2400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NanumSquare" panose="020B0600000101010101" pitchFamily="50" charset="-127"/>
                <a:ea typeface="NanumSquare" panose="020B0600000101010101" pitchFamily="50" charset="-127"/>
              </a:rPr>
              <a:t>수정과 공유가 반복되다 보니 주석</a:t>
            </a:r>
            <a:r>
              <a:rPr lang="en-US" altLang="ko-KR" sz="2400" dirty="0">
                <a:latin typeface="NanumSquare" panose="020B0600000101010101" pitchFamily="50" charset="-127"/>
                <a:ea typeface="NanumSquare" panose="020B0600000101010101" pitchFamily="50" charset="-127"/>
              </a:rPr>
              <a:t>,</a:t>
            </a:r>
            <a:r>
              <a:rPr lang="ko-KR" altLang="en-US" sz="2400" dirty="0">
                <a:latin typeface="NanumSquare" panose="020B0600000101010101" pitchFamily="50" charset="-127"/>
                <a:ea typeface="NanumSquare" panose="020B0600000101010101" pitchFamily="50" charset="-127"/>
              </a:rPr>
              <a:t> 파일명은</a:t>
            </a:r>
            <a:r>
              <a:rPr lang="en-US" altLang="ko-KR" sz="2400" dirty="0">
                <a:latin typeface="NanumSquare" panose="020B0600000101010101" pitchFamily="50" charset="-127"/>
                <a:ea typeface="NanumSquare" panose="020B0600000101010101" pitchFamily="50" charset="-127"/>
              </a:rPr>
              <a:t>?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    final1.py/ final2.py/ … / final_real.py / final_19070.py</a:t>
            </a:r>
            <a:endParaRPr lang="en-US" altLang="ko-KR" sz="1600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NanumSquare" panose="020B0600000101010101" pitchFamily="50" charset="-127"/>
                <a:ea typeface="NanumSquare" panose="020B0600000101010101" pitchFamily="50" charset="-127"/>
              </a:rPr>
              <a:t>이전 코드로 돌아가려면</a:t>
            </a:r>
            <a:r>
              <a:rPr lang="en-US" altLang="ko-KR" sz="2400" dirty="0">
                <a:latin typeface="NanumSquare" panose="020B0600000101010101" pitchFamily="50" charset="-127"/>
                <a:ea typeface="NanumSquare" panose="020B0600000101010101" pitchFamily="50" charset="-127"/>
              </a:rPr>
              <a:t>?</a:t>
            </a:r>
            <a:r>
              <a:rPr lang="ko-KR" altLang="en-US" sz="2400" dirty="0">
                <a:latin typeface="NanumSquare" panose="020B0600000101010101" pitchFamily="50" charset="-127"/>
                <a:ea typeface="NanumSquare" panose="020B0600000101010101" pitchFamily="50" charset="-127"/>
              </a:rPr>
              <a:t> </a:t>
            </a:r>
            <a:endParaRPr lang="en-US" altLang="ko-KR" sz="2400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NanumSquare" panose="020B0600000101010101" pitchFamily="50" charset="-127"/>
                <a:ea typeface="NanumSquare" panose="020B0600000101010101" pitchFamily="50" charset="-127"/>
              </a:rPr>
              <a:t>소스코드가 삭제되면</a:t>
            </a:r>
            <a:r>
              <a:rPr lang="en-US" altLang="ko-KR" sz="2400" dirty="0">
                <a:latin typeface="NanumSquare" panose="020B0600000101010101" pitchFamily="50" charset="-127"/>
                <a:ea typeface="NanumSquare" panose="020B0600000101010101" pitchFamily="50" charset="-127"/>
              </a:rPr>
              <a:t>?</a:t>
            </a:r>
          </a:p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NanumSquare" panose="020B0600000101010101" pitchFamily="50" charset="-127"/>
                <a:ea typeface="NanumSquare" panose="020B0600000101010101" pitchFamily="50" charset="-127"/>
              </a:rPr>
              <a:t>누가 어느 부분을 개발하고 수정했는지</a:t>
            </a:r>
            <a:r>
              <a:rPr lang="en-US" altLang="ko-KR" sz="2400" dirty="0">
                <a:latin typeface="NanumSquare" panose="020B0600000101010101" pitchFamily="50" charset="-127"/>
                <a:ea typeface="NanumSquare" panose="020B0600000101010101" pitchFamily="50" charset="-127"/>
              </a:rPr>
              <a:t>? </a:t>
            </a:r>
          </a:p>
          <a:p>
            <a:pPr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NanumSquare" panose="020B0600000101010101" pitchFamily="50" charset="-127"/>
                <a:ea typeface="NanumSquare" panose="020B0600000101010101" pitchFamily="50" charset="-127"/>
              </a:rPr>
              <a:t>프로젝트 끝나면 소스코드는</a:t>
            </a:r>
            <a:r>
              <a:rPr lang="en-US" altLang="ko-KR" sz="2400" dirty="0">
                <a:latin typeface="NanumSquare" panose="020B0600000101010101" pitchFamily="50" charset="-127"/>
                <a:ea typeface="NanumSquare" panose="020B0600000101010101" pitchFamily="50" charset="-127"/>
              </a:rPr>
              <a:t>?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706F9994-B69A-4A40-B1BE-925D651711A5}"/>
              </a:ext>
            </a:extLst>
          </p:cNvPr>
          <p:cNvSpPr txBox="1">
            <a:spLocks/>
          </p:cNvSpPr>
          <p:nvPr/>
        </p:nvSpPr>
        <p:spPr>
          <a:xfrm>
            <a:off x="395287" y="260648"/>
            <a:ext cx="8353426" cy="6120680"/>
          </a:xfrm>
          <a:prstGeom prst="rect">
            <a:avLst/>
          </a:prstGeom>
          <a:solidFill>
            <a:srgbClr val="FFFFFF">
              <a:alpha val="89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회사에서는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+mj-ea"/>
                <a:ea typeface="+mj-ea"/>
              </a:rPr>
              <a:t>이런 경험 하신 적 있으시죠</a:t>
            </a:r>
            <a:r>
              <a:rPr lang="en-US" altLang="ko-KR" b="1" dirty="0">
                <a:latin typeface="+mj-ea"/>
                <a:ea typeface="+mj-ea"/>
              </a:rPr>
              <a:t>?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95943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574B66-E206-40B2-AEF1-7CE9516B9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52" y="2168972"/>
            <a:ext cx="8565622" cy="45723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 Trending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8CE520-75A9-A344-8277-32221119454D}"/>
              </a:ext>
            </a:extLst>
          </p:cNvPr>
          <p:cNvSpPr/>
          <p:nvPr/>
        </p:nvSpPr>
        <p:spPr>
          <a:xfrm>
            <a:off x="392021" y="1313607"/>
            <a:ext cx="835292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세계적인 </a:t>
            </a:r>
            <a:r>
              <a:rPr lang="en" altLang="ko-KR" sz="2400" dirty="0">
                <a:latin typeface="+mn-ea"/>
              </a:rPr>
              <a:t>IT </a:t>
            </a:r>
            <a:r>
              <a:rPr lang="ko-KR" altLang="en-US" sz="2400" dirty="0">
                <a:latin typeface="+mn-ea"/>
              </a:rPr>
              <a:t>기술 트렌드를 확인할 수 있는 방법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" altLang="ko-KR" sz="2400" dirty="0">
                <a:latin typeface="+mn-ea"/>
                <a:hlinkClick r:id="rId3"/>
              </a:rPr>
              <a:t>https://github.com/trending</a:t>
            </a:r>
            <a:endParaRPr lang="en" altLang="ko-KR" sz="2400" dirty="0">
              <a:latin typeface="+mn-ea"/>
            </a:endParaRPr>
          </a:p>
          <a:p>
            <a:r>
              <a:rPr lang="en" altLang="ko-KR" sz="2400" dirty="0">
                <a:latin typeface="+mn-ea"/>
              </a:rPr>
              <a:t>  </a:t>
            </a:r>
          </a:p>
          <a:p>
            <a:br>
              <a:rPr lang="en" altLang="ko-KR" sz="3200" dirty="0">
                <a:latin typeface="+mn-ea"/>
              </a:rPr>
            </a:br>
            <a:endParaRPr lang="ko-KR" altLang="en-US" sz="32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9B1101-519D-6847-AAC3-295B6C2FC54B}"/>
              </a:ext>
            </a:extLst>
          </p:cNvPr>
          <p:cNvSpPr/>
          <p:nvPr/>
        </p:nvSpPr>
        <p:spPr>
          <a:xfrm>
            <a:off x="5875175" y="2411930"/>
            <a:ext cx="2876804" cy="287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DED0B0-C68B-1543-B40E-107AE3C5DD4C}"/>
              </a:ext>
            </a:extLst>
          </p:cNvPr>
          <p:cNvSpPr/>
          <p:nvPr/>
        </p:nvSpPr>
        <p:spPr>
          <a:xfrm>
            <a:off x="683568" y="2389661"/>
            <a:ext cx="864096" cy="287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196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BBCFC47-FC32-42F4-9847-22E7EB3A6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98" y="2412833"/>
            <a:ext cx="8474174" cy="43285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 Trending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8CE520-75A9-A344-8277-32221119454D}"/>
              </a:ext>
            </a:extLst>
          </p:cNvPr>
          <p:cNvSpPr/>
          <p:nvPr/>
        </p:nvSpPr>
        <p:spPr>
          <a:xfrm>
            <a:off x="392021" y="1313607"/>
            <a:ext cx="835292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세계적인 </a:t>
            </a:r>
            <a:r>
              <a:rPr lang="en" altLang="ko-KR" sz="2400" dirty="0">
                <a:latin typeface="+mn-ea"/>
              </a:rPr>
              <a:t>IT </a:t>
            </a:r>
            <a:r>
              <a:rPr lang="ko-KR" altLang="en-US" sz="2400" dirty="0">
                <a:latin typeface="+mn-ea"/>
              </a:rPr>
              <a:t>기술 트렌드를 확인할 수 있는 방법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" altLang="ko-KR" sz="2400" dirty="0">
                <a:latin typeface="+mn-ea"/>
                <a:hlinkClick r:id="rId3"/>
              </a:rPr>
              <a:t>https://github.com/trending</a:t>
            </a:r>
            <a:endParaRPr lang="en" altLang="ko-KR" sz="2400" dirty="0">
              <a:latin typeface="+mn-ea"/>
            </a:endParaRPr>
          </a:p>
          <a:p>
            <a:r>
              <a:rPr lang="en" altLang="ko-KR" sz="2400" dirty="0">
                <a:latin typeface="+mn-ea"/>
              </a:rPr>
              <a:t>  </a:t>
            </a:r>
          </a:p>
          <a:p>
            <a:br>
              <a:rPr lang="en" altLang="ko-KR" sz="3200" dirty="0">
                <a:latin typeface="+mn-ea"/>
              </a:rPr>
            </a:br>
            <a:endParaRPr lang="ko-KR" altLang="en-US" sz="32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DED0B0-C68B-1543-B40E-107AE3C5DD4C}"/>
              </a:ext>
            </a:extLst>
          </p:cNvPr>
          <p:cNvSpPr/>
          <p:nvPr/>
        </p:nvSpPr>
        <p:spPr>
          <a:xfrm>
            <a:off x="1403648" y="2595618"/>
            <a:ext cx="88748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4AC100-BE33-402B-A693-14187E82334B}"/>
              </a:ext>
            </a:extLst>
          </p:cNvPr>
          <p:cNvSpPr/>
          <p:nvPr/>
        </p:nvSpPr>
        <p:spPr>
          <a:xfrm>
            <a:off x="5796136" y="2584329"/>
            <a:ext cx="28083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01059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70A4A0-58DC-4A68-A9A5-D8073FE4C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19"/>
          <a:stretch/>
        </p:blipFill>
        <p:spPr>
          <a:xfrm>
            <a:off x="0" y="1900429"/>
            <a:ext cx="9144000" cy="41208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28CE520-75A9-A344-8277-32221119454D}"/>
              </a:ext>
            </a:extLst>
          </p:cNvPr>
          <p:cNvSpPr/>
          <p:nvPr/>
        </p:nvSpPr>
        <p:spPr>
          <a:xfrm>
            <a:off x="392021" y="1294443"/>
            <a:ext cx="86601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2000" u="sng" dirty="0">
                <a:latin typeface="+mn-ea"/>
                <a:hlinkClick r:id="rId4"/>
              </a:rPr>
              <a:t>https://github.com/tensorflow/tensorflow</a:t>
            </a:r>
            <a:r>
              <a:rPr lang="en" altLang="ko-KR" sz="2000" u="sng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구글의 </a:t>
            </a:r>
            <a:r>
              <a:rPr lang="ko-KR" altLang="en-US" sz="2000" dirty="0" err="1">
                <a:latin typeface="+mn-ea"/>
              </a:rPr>
              <a:t>머신러닝</a:t>
            </a:r>
            <a:r>
              <a:rPr lang="ko-KR" altLang="en-US" sz="2000" dirty="0">
                <a:latin typeface="+mn-ea"/>
              </a:rPr>
              <a:t> 프레임워크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B86764-3955-8E46-8570-50F73EB6D115}"/>
              </a:ext>
            </a:extLst>
          </p:cNvPr>
          <p:cNvSpPr/>
          <p:nvPr/>
        </p:nvSpPr>
        <p:spPr>
          <a:xfrm>
            <a:off x="5811837" y="2049551"/>
            <a:ext cx="3240360" cy="3425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BDB568-E921-2F49-BBA8-DFC8D256C40D}"/>
              </a:ext>
            </a:extLst>
          </p:cNvPr>
          <p:cNvSpPr/>
          <p:nvPr/>
        </p:nvSpPr>
        <p:spPr>
          <a:xfrm>
            <a:off x="291116" y="3855254"/>
            <a:ext cx="1224136" cy="204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EB4F50-ADEE-8346-B1A0-8966A227AFF2}"/>
              </a:ext>
            </a:extLst>
          </p:cNvPr>
          <p:cNvSpPr/>
          <p:nvPr/>
        </p:nvSpPr>
        <p:spPr>
          <a:xfrm>
            <a:off x="6196211" y="3887672"/>
            <a:ext cx="1296144" cy="204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750E0F-B5B6-1C4C-931B-5672D202299D}"/>
              </a:ext>
            </a:extLst>
          </p:cNvPr>
          <p:cNvSpPr/>
          <p:nvPr/>
        </p:nvSpPr>
        <p:spPr>
          <a:xfrm>
            <a:off x="6906393" y="4869160"/>
            <a:ext cx="2134294" cy="204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8B858E-E182-B942-B9AA-25C4EFF13094}"/>
              </a:ext>
            </a:extLst>
          </p:cNvPr>
          <p:cNvSpPr/>
          <p:nvPr/>
        </p:nvSpPr>
        <p:spPr>
          <a:xfrm>
            <a:off x="935628" y="2589018"/>
            <a:ext cx="2268219" cy="204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7148CD-C1A8-4D33-BE17-DB667A8958D6}"/>
              </a:ext>
            </a:extLst>
          </p:cNvPr>
          <p:cNvSpPr/>
          <p:nvPr/>
        </p:nvSpPr>
        <p:spPr>
          <a:xfrm>
            <a:off x="7432017" y="5969910"/>
            <a:ext cx="21342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2020-01-06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기준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GitHub </a:t>
            </a:r>
            <a:r>
              <a:rPr lang="ko-KR" altLang="en-US" b="1" dirty="0">
                <a:latin typeface="+mj-ea"/>
                <a:ea typeface="+mj-ea"/>
              </a:rPr>
              <a:t>와 오픈소스 프로젝트</a:t>
            </a:r>
          </a:p>
        </p:txBody>
      </p:sp>
    </p:spTree>
    <p:extLst>
      <p:ext uri="{BB962C8B-B14F-4D97-AF65-F5344CB8AC3E}">
        <p14:creationId xmlns:p14="http://schemas.microsoft.com/office/powerpoint/2010/main" val="3161504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FCCEEB6-752E-45AC-9537-3EF4785E6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" y="1773443"/>
            <a:ext cx="9144000" cy="45791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28CE520-75A9-A344-8277-32221119454D}"/>
              </a:ext>
            </a:extLst>
          </p:cNvPr>
          <p:cNvSpPr/>
          <p:nvPr/>
        </p:nvSpPr>
        <p:spPr>
          <a:xfrm>
            <a:off x="409980" y="1190705"/>
            <a:ext cx="83529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n-ea"/>
                <a:hlinkClick r:id="rId3"/>
              </a:rPr>
              <a:t>https://github.com/git/git</a:t>
            </a:r>
            <a:r>
              <a:rPr lang="en-US" altLang="ko-KR" sz="2400" dirty="0">
                <a:latin typeface="+mn-ea"/>
              </a:rPr>
              <a:t> : </a:t>
            </a:r>
            <a:r>
              <a:rPr lang="ko-KR" altLang="en-US" sz="2400" dirty="0">
                <a:latin typeface="+mn-ea"/>
              </a:rPr>
              <a:t>본 강의에서 배우는 </a:t>
            </a:r>
            <a:r>
              <a:rPr lang="en-US" altLang="ko-KR" sz="2400" dirty="0">
                <a:latin typeface="+mn-ea"/>
              </a:rPr>
              <a:t>git </a:t>
            </a:r>
            <a:r>
              <a:rPr lang="ko-KR" altLang="en-US" sz="2400" dirty="0">
                <a:latin typeface="+mn-ea"/>
              </a:rPr>
              <a:t>의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실체</a:t>
            </a:r>
            <a:endParaRPr lang="ko-KR" altLang="en-US" sz="40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839838-959F-4AFC-B20F-F760B15F0776}"/>
              </a:ext>
            </a:extLst>
          </p:cNvPr>
          <p:cNvSpPr/>
          <p:nvPr/>
        </p:nvSpPr>
        <p:spPr>
          <a:xfrm>
            <a:off x="7452320" y="2386557"/>
            <a:ext cx="21342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2020-01-06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기준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GitHub </a:t>
            </a:r>
            <a:r>
              <a:rPr lang="ko-KR" altLang="en-US" b="1" dirty="0">
                <a:latin typeface="+mj-ea"/>
                <a:ea typeface="+mj-ea"/>
              </a:rPr>
              <a:t>와 오픈소스 프로젝트</a:t>
            </a:r>
          </a:p>
        </p:txBody>
      </p:sp>
    </p:spTree>
    <p:extLst>
      <p:ext uri="{BB962C8B-B14F-4D97-AF65-F5344CB8AC3E}">
        <p14:creationId xmlns:p14="http://schemas.microsoft.com/office/powerpoint/2010/main" val="37673714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28CE520-75A9-A344-8277-32221119454D}"/>
              </a:ext>
            </a:extLst>
          </p:cNvPr>
          <p:cNvSpPr/>
          <p:nvPr/>
        </p:nvSpPr>
        <p:spPr>
          <a:xfrm>
            <a:off x="688360" y="1313607"/>
            <a:ext cx="8352927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2400" dirty="0"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https://github.com/nhn</a:t>
            </a:r>
            <a:endParaRPr lang="en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" altLang="ko-KR" sz="2400" dirty="0"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https://github.com/naver</a:t>
            </a:r>
            <a:endParaRPr lang="en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" altLang="ko-KR" sz="2400" dirty="0"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https://github.com/google/</a:t>
            </a:r>
            <a:endParaRPr lang="en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" altLang="ko-KR" sz="2400" dirty="0">
                <a:latin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https://github.com/facebook</a:t>
            </a:r>
            <a:endParaRPr lang="en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" altLang="ko-KR" sz="2400" dirty="0">
                <a:latin typeface="+mn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https://github.com/android</a:t>
            </a:r>
            <a:endParaRPr lang="en" altLang="ko-KR" sz="2400" dirty="0">
              <a:latin typeface="+mn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GitHub </a:t>
            </a:r>
            <a:r>
              <a:rPr lang="ko-KR" altLang="en-US" b="1" dirty="0">
                <a:latin typeface="+mj-ea"/>
                <a:ea typeface="+mj-ea"/>
              </a:rPr>
              <a:t>와 오픈소스 프로젝트</a:t>
            </a:r>
          </a:p>
        </p:txBody>
      </p:sp>
    </p:spTree>
    <p:extLst>
      <p:ext uri="{BB962C8B-B14F-4D97-AF65-F5344CB8AC3E}">
        <p14:creationId xmlns:p14="http://schemas.microsoft.com/office/powerpoint/2010/main" val="42510987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8CE520-75A9-A344-8277-32221119454D}"/>
              </a:ext>
            </a:extLst>
          </p:cNvPr>
          <p:cNvSpPr/>
          <p:nvPr/>
        </p:nvSpPr>
        <p:spPr>
          <a:xfrm>
            <a:off x="395536" y="1486022"/>
            <a:ext cx="8352927" cy="3344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  <a:hlinkClick r:id="rId3"/>
              </a:rPr>
              <a:t>https://about.gitlab.com/</a:t>
            </a:r>
            <a:r>
              <a:rPr lang="en-US" altLang="ko-KR" sz="2400" dirty="0">
                <a:latin typeface="+mn-ea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Private </a:t>
            </a:r>
            <a:r>
              <a:rPr lang="ko-KR" altLang="en-US" sz="2400" dirty="0">
                <a:latin typeface="+mn-ea"/>
              </a:rPr>
              <a:t>저장소로 운영해도 무료 </a:t>
            </a:r>
            <a:r>
              <a:rPr lang="en-US" altLang="ko-KR" sz="2400" dirty="0">
                <a:latin typeface="+mn-ea"/>
              </a:rPr>
              <a:t>(Community </a:t>
            </a:r>
            <a:r>
              <a:rPr lang="ko-KR" altLang="en-US" sz="2400" dirty="0">
                <a:latin typeface="+mn-ea"/>
              </a:rPr>
              <a:t>버전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상용화 </a:t>
            </a:r>
            <a:r>
              <a:rPr lang="en-US" altLang="ko-KR" sz="2400" dirty="0">
                <a:latin typeface="+mn-ea"/>
              </a:rPr>
              <a:t>SW </a:t>
            </a:r>
            <a:r>
              <a:rPr lang="ko-KR" altLang="en-US" sz="2400" dirty="0">
                <a:latin typeface="+mn-ea"/>
              </a:rPr>
              <a:t>에 유용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주로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기업에서 인트라넷에 연결해서 사용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0066FF"/>
                </a:solidFill>
                <a:latin typeface="+mn-ea"/>
              </a:rPr>
              <a:t>※ </a:t>
            </a:r>
            <a:r>
              <a:rPr lang="ko-KR" altLang="en-US" sz="2400" b="1" dirty="0">
                <a:solidFill>
                  <a:srgbClr val="0066FF"/>
                </a:solidFill>
                <a:latin typeface="+mn-ea"/>
              </a:rPr>
              <a:t>본 강의에서는 </a:t>
            </a:r>
            <a:r>
              <a:rPr lang="en-US" altLang="ko-KR" sz="2400" b="1" dirty="0">
                <a:solidFill>
                  <a:srgbClr val="0066FF"/>
                </a:solidFill>
                <a:latin typeface="+mn-ea"/>
              </a:rPr>
              <a:t>GitLab </a:t>
            </a:r>
            <a:r>
              <a:rPr lang="ko-KR" altLang="en-US" sz="2400" b="1" dirty="0">
                <a:solidFill>
                  <a:srgbClr val="0066FF"/>
                </a:solidFill>
                <a:latin typeface="+mn-ea"/>
              </a:rPr>
              <a:t>을 사용합니다</a:t>
            </a:r>
            <a:r>
              <a:rPr lang="en-US" altLang="ko-KR" sz="2400" b="1" dirty="0">
                <a:solidFill>
                  <a:srgbClr val="0066FF"/>
                </a:solidFill>
                <a:latin typeface="+mn-ea"/>
              </a:rPr>
              <a:t>.</a:t>
            </a:r>
            <a:r>
              <a:rPr lang="ko-KR" altLang="en-US" sz="2400" b="1" dirty="0">
                <a:solidFill>
                  <a:srgbClr val="0066FF"/>
                </a:solidFill>
                <a:latin typeface="+mn-ea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3060B5-331E-45E6-9066-945E2314B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3864387" cy="17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28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FC74E155-D691-AA4A-9B88-D6FC3CBBF494}"/>
              </a:ext>
            </a:extLst>
          </p:cNvPr>
          <p:cNvGrpSpPr/>
          <p:nvPr/>
        </p:nvGrpSpPr>
        <p:grpSpPr>
          <a:xfrm>
            <a:off x="323528" y="1628800"/>
            <a:ext cx="8280920" cy="4392488"/>
            <a:chOff x="179512" y="908720"/>
            <a:chExt cx="8280920" cy="439248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9B3C115-D65D-F849-82EE-AA750B109B27}"/>
                </a:ext>
              </a:extLst>
            </p:cNvPr>
            <p:cNvSpPr/>
            <p:nvPr/>
          </p:nvSpPr>
          <p:spPr>
            <a:xfrm>
              <a:off x="179512" y="908720"/>
              <a:ext cx="6048672" cy="43924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+mn-ea"/>
              </a:endParaRPr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2C396B6-6C60-414C-BCBF-4E0F669DCFD8}"/>
                </a:ext>
              </a:extLst>
            </p:cNvPr>
            <p:cNvSpPr/>
            <p:nvPr/>
          </p:nvSpPr>
          <p:spPr>
            <a:xfrm>
              <a:off x="6732240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Remote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Repository</a:t>
              </a:r>
              <a:endParaRPr kumimoji="1" lang="ko-KR" altLang="en-US" dirty="0">
                <a:latin typeface="+mn-ea"/>
              </a:endParaRP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8C056190-8016-6349-A008-B8CD2AEEF624}"/>
                </a:ext>
              </a:extLst>
            </p:cNvPr>
            <p:cNvSpPr/>
            <p:nvPr/>
          </p:nvSpPr>
          <p:spPr>
            <a:xfrm>
              <a:off x="4282797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Local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Repository</a:t>
              </a:r>
              <a:endParaRPr kumimoji="1" lang="ko-KR" altLang="en-US" dirty="0">
                <a:latin typeface="+mn-ea"/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72C85336-EA14-B745-A7F3-FC996C207C6B}"/>
                </a:ext>
              </a:extLst>
            </p:cNvPr>
            <p:cNvSpPr/>
            <p:nvPr/>
          </p:nvSpPr>
          <p:spPr>
            <a:xfrm>
              <a:off x="2337409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+mn-ea"/>
                </a:rPr>
                <a:t> </a:t>
              </a:r>
              <a:r>
                <a:rPr kumimoji="1" lang="en-US" altLang="ko-KR" dirty="0">
                  <a:latin typeface="+mn-ea"/>
                </a:rPr>
                <a:t>Staging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Area</a:t>
              </a:r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925E2D69-5825-AE42-8EB4-60DB1ADF32ED}"/>
                </a:ext>
              </a:extLst>
            </p:cNvPr>
            <p:cNvSpPr/>
            <p:nvPr/>
          </p:nvSpPr>
          <p:spPr>
            <a:xfrm>
              <a:off x="392021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Working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Directory</a:t>
              </a:r>
              <a:endParaRPr kumimoji="1" lang="ko-KR" altLang="en-US" dirty="0">
                <a:latin typeface="+mn-ea"/>
              </a:endParaRPr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E7D89C64-7AFF-6D4B-AF87-D6529CA6849A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7596336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FD746FCC-5C43-E741-A70C-71A5D996092E}"/>
                </a:ext>
              </a:extLst>
            </p:cNvPr>
            <p:cNvCxnSpPr/>
            <p:nvPr/>
          </p:nvCxnSpPr>
          <p:spPr>
            <a:xfrm>
              <a:off x="5146893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2340869A-2945-4540-AFB6-FA7186802206}"/>
                </a:ext>
              </a:extLst>
            </p:cNvPr>
            <p:cNvCxnSpPr/>
            <p:nvPr/>
          </p:nvCxnSpPr>
          <p:spPr>
            <a:xfrm>
              <a:off x="3201505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62CE92E-95C3-574E-AF13-0C4FD1294B01}"/>
                </a:ext>
              </a:extLst>
            </p:cNvPr>
            <p:cNvCxnSpPr/>
            <p:nvPr/>
          </p:nvCxnSpPr>
          <p:spPr>
            <a:xfrm>
              <a:off x="1254174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오른쪽 화살표[R] 19">
              <a:extLst>
                <a:ext uri="{FF2B5EF4-FFF2-40B4-BE49-F238E27FC236}">
                  <a16:creationId xmlns:a16="http://schemas.microsoft.com/office/drawing/2014/main" id="{CEC920D0-714A-9146-9CD0-4CD39ED11A31}"/>
                </a:ext>
              </a:extLst>
            </p:cNvPr>
            <p:cNvSpPr/>
            <p:nvPr/>
          </p:nvSpPr>
          <p:spPr>
            <a:xfrm>
              <a:off x="1273059" y="2307322"/>
              <a:ext cx="1907619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b="1" dirty="0">
                  <a:solidFill>
                    <a:schemeClr val="tx1"/>
                  </a:solidFill>
                  <a:latin typeface="+mn-ea"/>
                </a:rPr>
                <a:t>git add</a:t>
              </a:r>
              <a:endParaRPr kumimoji="1" lang="ko-KR" altLang="en-US" sz="16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1" name="오른쪽 화살표[R] 20">
              <a:extLst>
                <a:ext uri="{FF2B5EF4-FFF2-40B4-BE49-F238E27FC236}">
                  <a16:creationId xmlns:a16="http://schemas.microsoft.com/office/drawing/2014/main" id="{D9CE31E3-2D93-2049-8768-4B3DC90649B6}"/>
                </a:ext>
              </a:extLst>
            </p:cNvPr>
            <p:cNvSpPr/>
            <p:nvPr/>
          </p:nvSpPr>
          <p:spPr>
            <a:xfrm>
              <a:off x="3234993" y="2783851"/>
              <a:ext cx="1891072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b="1" dirty="0">
                  <a:solidFill>
                    <a:schemeClr val="tx1"/>
                  </a:solidFill>
                  <a:latin typeface="+mn-ea"/>
                </a:rPr>
                <a:t>git commit</a:t>
              </a:r>
              <a:endParaRPr kumimoji="1" lang="ko-KR" altLang="en-US" sz="16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6" name="오른쪽 화살표[R] 25">
              <a:extLst>
                <a:ext uri="{FF2B5EF4-FFF2-40B4-BE49-F238E27FC236}">
                  <a16:creationId xmlns:a16="http://schemas.microsoft.com/office/drawing/2014/main" id="{81A99BF4-D86F-394C-B53D-43AE2EC9BC5A}"/>
                </a:ext>
              </a:extLst>
            </p:cNvPr>
            <p:cNvSpPr/>
            <p:nvPr/>
          </p:nvSpPr>
          <p:spPr>
            <a:xfrm>
              <a:off x="5183528" y="3356992"/>
              <a:ext cx="2397071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b="1" dirty="0">
                  <a:solidFill>
                    <a:schemeClr val="tx1"/>
                  </a:solidFill>
                  <a:latin typeface="+mn-ea"/>
                </a:rPr>
                <a:t>git push</a:t>
              </a:r>
              <a:endParaRPr kumimoji="1" lang="ko-KR" altLang="en-US" sz="16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오른쪽 화살표[R] 26">
              <a:extLst>
                <a:ext uri="{FF2B5EF4-FFF2-40B4-BE49-F238E27FC236}">
                  <a16:creationId xmlns:a16="http://schemas.microsoft.com/office/drawing/2014/main" id="{9F9BA8C0-9DEF-7C45-89F5-A8F79899DF25}"/>
                </a:ext>
              </a:extLst>
            </p:cNvPr>
            <p:cNvSpPr/>
            <p:nvPr/>
          </p:nvSpPr>
          <p:spPr>
            <a:xfrm flipH="1" flipV="1">
              <a:off x="5148064" y="2288424"/>
              <a:ext cx="2397071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DC31-4C5F-1A4F-A431-E636FB642F33}"/>
                </a:ext>
              </a:extLst>
            </p:cNvPr>
            <p:cNvSpPr txBox="1"/>
            <p:nvPr/>
          </p:nvSpPr>
          <p:spPr>
            <a:xfrm>
              <a:off x="5828863" y="2407179"/>
              <a:ext cx="10390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+mn-ea"/>
                </a:rPr>
                <a:t>git clone</a:t>
              </a:r>
              <a:endParaRPr kumimoji="1" lang="ko-KR" altLang="en-US" sz="1600" b="1" dirty="0">
                <a:latin typeface="+mn-ea"/>
              </a:endParaRPr>
            </a:p>
          </p:txBody>
        </p:sp>
        <p:sp>
          <p:nvSpPr>
            <p:cNvPr id="29" name="오른쪽 화살표[R] 28">
              <a:extLst>
                <a:ext uri="{FF2B5EF4-FFF2-40B4-BE49-F238E27FC236}">
                  <a16:creationId xmlns:a16="http://schemas.microsoft.com/office/drawing/2014/main" id="{0EAE8F66-75AE-2F4B-A5D7-C84FDC74B617}"/>
                </a:ext>
              </a:extLst>
            </p:cNvPr>
            <p:cNvSpPr/>
            <p:nvPr/>
          </p:nvSpPr>
          <p:spPr>
            <a:xfrm flipH="1" flipV="1">
              <a:off x="5148064" y="4005064"/>
              <a:ext cx="2397071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705136-F820-114C-BC5E-2392878C2FFA}"/>
                </a:ext>
              </a:extLst>
            </p:cNvPr>
            <p:cNvSpPr txBox="1"/>
            <p:nvPr/>
          </p:nvSpPr>
          <p:spPr>
            <a:xfrm>
              <a:off x="5828863" y="4149080"/>
              <a:ext cx="1010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+mn-ea"/>
                </a:rPr>
                <a:t>git fetch</a:t>
              </a:r>
              <a:endParaRPr kumimoji="1" lang="ko-KR" altLang="en-US" sz="1600" b="1" dirty="0">
                <a:latin typeface="+mn-ea"/>
              </a:endParaRPr>
            </a:p>
          </p:txBody>
        </p:sp>
      </p:grpSp>
      <p:sp>
        <p:nvSpPr>
          <p:cNvPr id="22" name="제목 2">
            <a:extLst>
              <a:ext uri="{FF2B5EF4-FFF2-40B4-BE49-F238E27FC236}">
                <a16:creationId xmlns:a16="http://schemas.microsoft.com/office/drawing/2014/main" id="{5C574232-DB65-6245-9278-09E3100DF0D6}"/>
              </a:ext>
            </a:extLst>
          </p:cNvPr>
          <p:cNvSpPr txBox="1">
            <a:spLocks/>
          </p:cNvSpPr>
          <p:nvPr/>
        </p:nvSpPr>
        <p:spPr>
          <a:xfrm>
            <a:off x="300915" y="1412776"/>
            <a:ext cx="6215301" cy="4824536"/>
          </a:xfrm>
          <a:prstGeom prst="rect">
            <a:avLst/>
          </a:prstGeom>
          <a:solidFill>
            <a:srgbClr val="FFFFFF">
              <a:alpha val="89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42BFB9E5-37B1-9D4B-BF27-8D193DD4B95A}"/>
              </a:ext>
            </a:extLst>
          </p:cNvPr>
          <p:cNvSpPr txBox="1">
            <a:spLocks/>
          </p:cNvSpPr>
          <p:nvPr/>
        </p:nvSpPr>
        <p:spPr>
          <a:xfrm>
            <a:off x="6488947" y="3089961"/>
            <a:ext cx="1235668" cy="2787311"/>
          </a:xfrm>
          <a:prstGeom prst="rect">
            <a:avLst/>
          </a:prstGeom>
          <a:solidFill>
            <a:srgbClr val="FFFFFF">
              <a:alpha val="89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GitLab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원격저장소 생성</a:t>
            </a:r>
          </a:p>
        </p:txBody>
      </p:sp>
    </p:spTree>
    <p:extLst>
      <p:ext uri="{BB962C8B-B14F-4D97-AF65-F5344CB8AC3E}">
        <p14:creationId xmlns:p14="http://schemas.microsoft.com/office/powerpoint/2010/main" val="42104028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Register for GitLab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8CE520-75A9-A344-8277-32221119454D}"/>
              </a:ext>
            </a:extLst>
          </p:cNvPr>
          <p:cNvSpPr/>
          <p:nvPr/>
        </p:nvSpPr>
        <p:spPr>
          <a:xfrm>
            <a:off x="501789" y="1016603"/>
            <a:ext cx="8352927" cy="33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hlinkClick r:id="rId2"/>
              </a:rPr>
              <a:t>https://about.gitlab.com/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9391B1-657C-4618-AF53-126A35D82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0" y="2204864"/>
            <a:ext cx="9144000" cy="3625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15B0FE-DAC5-417E-80AA-62C4C87784F8}"/>
              </a:ext>
            </a:extLst>
          </p:cNvPr>
          <p:cNvSpPr txBox="1"/>
          <p:nvPr/>
        </p:nvSpPr>
        <p:spPr>
          <a:xfrm>
            <a:off x="392021" y="1430240"/>
            <a:ext cx="3746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http://lab.ssafy.com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157002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Register for GitLab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AD0E02-9998-4E93-B139-BEC2935AF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96898"/>
            <a:ext cx="3024335" cy="5561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AA68DE-F99D-4DDE-A158-12D9C54C0326}"/>
              </a:ext>
            </a:extLst>
          </p:cNvPr>
          <p:cNvSpPr txBox="1"/>
          <p:nvPr/>
        </p:nvSpPr>
        <p:spPr>
          <a:xfrm>
            <a:off x="3995936" y="1313607"/>
            <a:ext cx="4557658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FF0000"/>
                </a:solidFill>
              </a:rPr>
              <a:t>Username, Password</a:t>
            </a:r>
            <a:r>
              <a:rPr kumimoji="1" lang="ko-KR" altLang="en-US" dirty="0">
                <a:solidFill>
                  <a:srgbClr val="FF0000"/>
                </a:solidFill>
              </a:rPr>
              <a:t> 는 꼭 기억해두세요</a:t>
            </a:r>
            <a:r>
              <a:rPr kumimoji="1" lang="en-US" altLang="ko-KR" dirty="0">
                <a:solidFill>
                  <a:srgbClr val="FF0000"/>
                </a:solidFill>
              </a:rPr>
              <a:t>!!</a:t>
            </a:r>
          </a:p>
          <a:p>
            <a:pPr>
              <a:lnSpc>
                <a:spcPct val="150000"/>
              </a:lnSpc>
            </a:pP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540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15820" y="116632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Register for GitLab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684A1D-91ED-455B-AF65-7DE16B11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21" y="1556792"/>
            <a:ext cx="8390347" cy="47552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5483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5F414-15E8-46F0-B965-67C36D041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196752"/>
            <a:ext cx="8353425" cy="52563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2800" b="1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sz="2800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sz="2800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sz="2800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sz="2800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sz="2800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sz="2800" dirty="0">
                <a:latin typeface="+mn-ea"/>
                <a:ea typeface="+mn-ea"/>
              </a:rPr>
              <a:t>소프트웨어 개발 프로세스 각 단계에서 </a:t>
            </a:r>
            <a:endParaRPr lang="en-US" altLang="ko-KR" sz="2800" dirty="0">
              <a:latin typeface="+mn-ea"/>
              <a:ea typeface="+mn-ea"/>
            </a:endParaRPr>
          </a:p>
          <a:p>
            <a:pPr marL="0" indent="0" algn="ctr">
              <a:buNone/>
            </a:pPr>
            <a:r>
              <a:rPr lang="ko-KR" altLang="en-US" sz="2800" b="1" u="sng" dirty="0">
                <a:solidFill>
                  <a:srgbClr val="0066FF"/>
                </a:solidFill>
                <a:latin typeface="+mn-ea"/>
                <a:ea typeface="+mn-ea"/>
              </a:rPr>
              <a:t>소프트웨어의 </a:t>
            </a:r>
            <a:r>
              <a:rPr lang="ko-KR" altLang="en-US" sz="2800" b="1" u="sng" dirty="0" err="1">
                <a:solidFill>
                  <a:srgbClr val="0066FF"/>
                </a:solidFill>
                <a:latin typeface="+mn-ea"/>
                <a:ea typeface="+mn-ea"/>
              </a:rPr>
              <a:t>변경점</a:t>
            </a:r>
            <a:r>
              <a:rPr lang="ko-KR" altLang="en-US" sz="2800" dirty="0" err="1">
                <a:latin typeface="+mn-ea"/>
                <a:ea typeface="+mn-ea"/>
              </a:rPr>
              <a:t>을</a:t>
            </a:r>
            <a:r>
              <a:rPr lang="ko-KR" altLang="en-US" sz="2800" dirty="0">
                <a:latin typeface="+mn-ea"/>
                <a:ea typeface="+mn-ea"/>
              </a:rPr>
              <a:t> </a:t>
            </a:r>
            <a:endParaRPr lang="en-US" altLang="ko-KR" sz="2800" dirty="0">
              <a:latin typeface="+mn-ea"/>
              <a:ea typeface="+mn-ea"/>
            </a:endParaRPr>
          </a:p>
          <a:p>
            <a:pPr marL="0" indent="0" algn="ctr">
              <a:buNone/>
            </a:pPr>
            <a:r>
              <a:rPr lang="ko-KR" altLang="en-US" sz="2800" dirty="0">
                <a:latin typeface="+mn-ea"/>
                <a:ea typeface="+mn-ea"/>
              </a:rPr>
              <a:t>체계적으로 관리하는 일련의 모든 활동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699E3F-9680-7E49-9341-2144D38DC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0" r="925" b="5801"/>
          <a:stretch/>
        </p:blipFill>
        <p:spPr>
          <a:xfrm>
            <a:off x="255518" y="1304986"/>
            <a:ext cx="8493194" cy="189498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+mj-ea"/>
                <a:ea typeface="+mj-ea"/>
              </a:rPr>
              <a:t>형상관리</a:t>
            </a:r>
            <a:r>
              <a:rPr lang="en-US" altLang="ko-KR" sz="3600" b="1" dirty="0">
                <a:latin typeface="+mj-ea"/>
                <a:ea typeface="+mj-ea"/>
              </a:rPr>
              <a:t>(Configuration Management)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67484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GitLab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E9196C-A4F9-4C12-91F9-E5CB3CB77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21" y="1556792"/>
            <a:ext cx="8390347" cy="47552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D1B192E-174B-47C9-8328-7361779184A1}"/>
              </a:ext>
            </a:extLst>
          </p:cNvPr>
          <p:cNvSpPr/>
          <p:nvPr/>
        </p:nvSpPr>
        <p:spPr>
          <a:xfrm>
            <a:off x="899592" y="4221088"/>
            <a:ext cx="3384376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06746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753A2EC-47A8-4A80-B1D6-DB8653C86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32" y="1349374"/>
            <a:ext cx="8016935" cy="525825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GitLab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1B192E-174B-47C9-8328-7361779184A1}"/>
              </a:ext>
            </a:extLst>
          </p:cNvPr>
          <p:cNvSpPr/>
          <p:nvPr/>
        </p:nvSpPr>
        <p:spPr>
          <a:xfrm>
            <a:off x="683568" y="1937705"/>
            <a:ext cx="2880320" cy="627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EE268-7816-42BF-8343-43C18947E210}"/>
              </a:ext>
            </a:extLst>
          </p:cNvPr>
          <p:cNvSpPr txBox="1"/>
          <p:nvPr/>
        </p:nvSpPr>
        <p:spPr>
          <a:xfrm>
            <a:off x="3563888" y="2066638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프로젝트명</a:t>
            </a:r>
            <a:r>
              <a:rPr kumimoji="1" lang="en-US" altLang="ko-KR" dirty="0">
                <a:solidFill>
                  <a:srgbClr val="FF0000"/>
                </a:solidFill>
              </a:rPr>
              <a:t>(</a:t>
            </a:r>
            <a:r>
              <a:rPr kumimoji="1" lang="ko-KR" altLang="en-US" dirty="0" err="1">
                <a:solidFill>
                  <a:srgbClr val="FF0000"/>
                </a:solidFill>
              </a:rPr>
              <a:t>원격저장소명</a:t>
            </a:r>
            <a:r>
              <a:rPr kumimoji="1" lang="en-US" altLang="ko-KR" dirty="0">
                <a:solidFill>
                  <a:srgbClr val="FF0000"/>
                </a:solidFill>
              </a:rPr>
              <a:t>) </a:t>
            </a:r>
            <a:r>
              <a:rPr kumimoji="1" lang="ko-KR" altLang="en-US" dirty="0">
                <a:solidFill>
                  <a:srgbClr val="FF0000"/>
                </a:solidFill>
              </a:rPr>
              <a:t>입력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0E0C87-BAEA-4DBC-AF21-9BFC5B587439}"/>
              </a:ext>
            </a:extLst>
          </p:cNvPr>
          <p:cNvSpPr/>
          <p:nvPr/>
        </p:nvSpPr>
        <p:spPr>
          <a:xfrm>
            <a:off x="648708" y="4653136"/>
            <a:ext cx="3563252" cy="855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A5FADB-E9CF-45B0-85F7-AF8F8DFD4DD0}"/>
              </a:ext>
            </a:extLst>
          </p:cNvPr>
          <p:cNvSpPr txBox="1"/>
          <p:nvPr/>
        </p:nvSpPr>
        <p:spPr>
          <a:xfrm>
            <a:off x="4224784" y="4896215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Private, Public </a:t>
            </a:r>
            <a:r>
              <a:rPr kumimoji="1" lang="ko-KR" altLang="en-US" dirty="0">
                <a:solidFill>
                  <a:srgbClr val="FF0000"/>
                </a:solidFill>
              </a:rPr>
              <a:t>중 선택 가능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본 강의에서는 </a:t>
            </a:r>
            <a:r>
              <a:rPr kumimoji="1" lang="en-US" altLang="ko-KR" dirty="0">
                <a:solidFill>
                  <a:srgbClr val="FF0000"/>
                </a:solidFill>
              </a:rPr>
              <a:t>Private </a:t>
            </a:r>
            <a:r>
              <a:rPr kumimoji="1" lang="ko-KR" altLang="en-US" dirty="0">
                <a:solidFill>
                  <a:srgbClr val="FF0000"/>
                </a:solidFill>
              </a:rPr>
              <a:t>으로 생성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2D3592-96E1-4C74-8CA8-B008528E8EA1}"/>
              </a:ext>
            </a:extLst>
          </p:cNvPr>
          <p:cNvSpPr/>
          <p:nvPr/>
        </p:nvSpPr>
        <p:spPr>
          <a:xfrm>
            <a:off x="665927" y="6145464"/>
            <a:ext cx="1025753" cy="379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79996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10632E-4D18-4892-88BF-1D2F5C54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16" y="1178258"/>
            <a:ext cx="8344623" cy="54335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GitLab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 완료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0971C3-610F-46FF-84D9-606814611473}"/>
              </a:ext>
            </a:extLst>
          </p:cNvPr>
          <p:cNvSpPr/>
          <p:nvPr/>
        </p:nvSpPr>
        <p:spPr>
          <a:xfrm>
            <a:off x="425116" y="2222833"/>
            <a:ext cx="2880320" cy="774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4102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GitLab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 완료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E32E75-EAE8-4638-A543-C721AE360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47" y="1316747"/>
            <a:ext cx="8669613" cy="46719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49A175-2A5D-4C79-BD6A-FC8B46B37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98"/>
          <a:stretch/>
        </p:blipFill>
        <p:spPr>
          <a:xfrm>
            <a:off x="3634297" y="2924944"/>
            <a:ext cx="5323955" cy="258368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DDF96F8-0B01-4A42-9009-59722463B3C4}"/>
              </a:ext>
            </a:extLst>
          </p:cNvPr>
          <p:cNvSpPr/>
          <p:nvPr/>
        </p:nvSpPr>
        <p:spPr>
          <a:xfrm>
            <a:off x="8247146" y="2584338"/>
            <a:ext cx="648073" cy="271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63E742-EA7A-4944-BDAB-302728A04732}"/>
              </a:ext>
            </a:extLst>
          </p:cNvPr>
          <p:cNvSpPr/>
          <p:nvPr/>
        </p:nvSpPr>
        <p:spPr>
          <a:xfrm>
            <a:off x="3923928" y="4184040"/>
            <a:ext cx="4680520" cy="973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9BA3A-1EDF-4975-B23C-C488CACBD12D}"/>
              </a:ext>
            </a:extLst>
          </p:cNvPr>
          <p:cNvSpPr txBox="1"/>
          <p:nvPr/>
        </p:nvSpPr>
        <p:spPr>
          <a:xfrm>
            <a:off x="6374016" y="5284233"/>
            <a:ext cx="230704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FF0000"/>
                </a:solidFill>
              </a:rPr>
              <a:t>원격저장소의 주소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B3D07-66B4-4882-9C21-3BC0529CBE3A}"/>
              </a:ext>
            </a:extLst>
          </p:cNvPr>
          <p:cNvSpPr txBox="1"/>
          <p:nvPr/>
        </p:nvSpPr>
        <p:spPr>
          <a:xfrm>
            <a:off x="7740109" y="440285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COPY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8766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FC74E155-D691-AA4A-9B88-D6FC3CBBF494}"/>
              </a:ext>
            </a:extLst>
          </p:cNvPr>
          <p:cNvGrpSpPr/>
          <p:nvPr/>
        </p:nvGrpSpPr>
        <p:grpSpPr>
          <a:xfrm>
            <a:off x="323528" y="1628800"/>
            <a:ext cx="8280920" cy="4392488"/>
            <a:chOff x="179512" y="908720"/>
            <a:chExt cx="8280920" cy="439248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9B3C115-D65D-F849-82EE-AA750B109B27}"/>
                </a:ext>
              </a:extLst>
            </p:cNvPr>
            <p:cNvSpPr/>
            <p:nvPr/>
          </p:nvSpPr>
          <p:spPr>
            <a:xfrm>
              <a:off x="179512" y="908720"/>
              <a:ext cx="6048672" cy="43924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+mn-ea"/>
              </a:endParaRPr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2C396B6-6C60-414C-BCBF-4E0F669DCFD8}"/>
                </a:ext>
              </a:extLst>
            </p:cNvPr>
            <p:cNvSpPr/>
            <p:nvPr/>
          </p:nvSpPr>
          <p:spPr>
            <a:xfrm>
              <a:off x="6732240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Remote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Repository</a:t>
              </a:r>
              <a:endParaRPr kumimoji="1" lang="ko-KR" altLang="en-US" dirty="0">
                <a:latin typeface="+mn-ea"/>
              </a:endParaRP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8C056190-8016-6349-A008-B8CD2AEEF624}"/>
                </a:ext>
              </a:extLst>
            </p:cNvPr>
            <p:cNvSpPr/>
            <p:nvPr/>
          </p:nvSpPr>
          <p:spPr>
            <a:xfrm>
              <a:off x="4282797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Local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Repository</a:t>
              </a:r>
              <a:endParaRPr kumimoji="1" lang="ko-KR" altLang="en-US" dirty="0">
                <a:latin typeface="+mn-ea"/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72C85336-EA14-B745-A7F3-FC996C207C6B}"/>
                </a:ext>
              </a:extLst>
            </p:cNvPr>
            <p:cNvSpPr/>
            <p:nvPr/>
          </p:nvSpPr>
          <p:spPr>
            <a:xfrm>
              <a:off x="2337409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+mn-ea"/>
                </a:rPr>
                <a:t> </a:t>
              </a:r>
              <a:r>
                <a:rPr kumimoji="1" lang="en-US" altLang="ko-KR" dirty="0">
                  <a:latin typeface="+mn-ea"/>
                </a:rPr>
                <a:t>Staging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Area</a:t>
              </a:r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925E2D69-5825-AE42-8EB4-60DB1ADF32ED}"/>
                </a:ext>
              </a:extLst>
            </p:cNvPr>
            <p:cNvSpPr/>
            <p:nvPr/>
          </p:nvSpPr>
          <p:spPr>
            <a:xfrm>
              <a:off x="392021" y="1280311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Working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Directory</a:t>
              </a:r>
              <a:endParaRPr kumimoji="1" lang="ko-KR" altLang="en-US" dirty="0">
                <a:latin typeface="+mn-ea"/>
              </a:endParaRPr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E7D89C64-7AFF-6D4B-AF87-D6529CA6849A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7596336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FD746FCC-5C43-E741-A70C-71A5D996092E}"/>
                </a:ext>
              </a:extLst>
            </p:cNvPr>
            <p:cNvCxnSpPr/>
            <p:nvPr/>
          </p:nvCxnSpPr>
          <p:spPr>
            <a:xfrm>
              <a:off x="5146893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2340869A-2945-4540-AFB6-FA7186802206}"/>
                </a:ext>
              </a:extLst>
            </p:cNvPr>
            <p:cNvCxnSpPr/>
            <p:nvPr/>
          </p:nvCxnSpPr>
          <p:spPr>
            <a:xfrm>
              <a:off x="3201505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62CE92E-95C3-574E-AF13-0C4FD1294B01}"/>
                </a:ext>
              </a:extLst>
            </p:cNvPr>
            <p:cNvCxnSpPr/>
            <p:nvPr/>
          </p:nvCxnSpPr>
          <p:spPr>
            <a:xfrm>
              <a:off x="1254174" y="1928383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오른쪽 화살표[R] 19">
              <a:extLst>
                <a:ext uri="{FF2B5EF4-FFF2-40B4-BE49-F238E27FC236}">
                  <a16:creationId xmlns:a16="http://schemas.microsoft.com/office/drawing/2014/main" id="{CEC920D0-714A-9146-9CD0-4CD39ED11A31}"/>
                </a:ext>
              </a:extLst>
            </p:cNvPr>
            <p:cNvSpPr/>
            <p:nvPr/>
          </p:nvSpPr>
          <p:spPr>
            <a:xfrm>
              <a:off x="1273059" y="2307322"/>
              <a:ext cx="1907619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b="1" dirty="0">
                  <a:solidFill>
                    <a:schemeClr val="tx1"/>
                  </a:solidFill>
                  <a:latin typeface="+mn-ea"/>
                </a:rPr>
                <a:t>git add</a:t>
              </a:r>
              <a:endParaRPr kumimoji="1" lang="ko-KR" altLang="en-US" sz="16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1" name="오른쪽 화살표[R] 20">
              <a:extLst>
                <a:ext uri="{FF2B5EF4-FFF2-40B4-BE49-F238E27FC236}">
                  <a16:creationId xmlns:a16="http://schemas.microsoft.com/office/drawing/2014/main" id="{D9CE31E3-2D93-2049-8768-4B3DC90649B6}"/>
                </a:ext>
              </a:extLst>
            </p:cNvPr>
            <p:cNvSpPr/>
            <p:nvPr/>
          </p:nvSpPr>
          <p:spPr>
            <a:xfrm>
              <a:off x="3234993" y="2783851"/>
              <a:ext cx="1891072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b="1" dirty="0">
                  <a:solidFill>
                    <a:schemeClr val="tx1"/>
                  </a:solidFill>
                  <a:latin typeface="+mn-ea"/>
                </a:rPr>
                <a:t>git commit</a:t>
              </a:r>
              <a:endParaRPr kumimoji="1" lang="ko-KR" altLang="en-US" sz="16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6" name="오른쪽 화살표[R] 25">
              <a:extLst>
                <a:ext uri="{FF2B5EF4-FFF2-40B4-BE49-F238E27FC236}">
                  <a16:creationId xmlns:a16="http://schemas.microsoft.com/office/drawing/2014/main" id="{81A99BF4-D86F-394C-B53D-43AE2EC9BC5A}"/>
                </a:ext>
              </a:extLst>
            </p:cNvPr>
            <p:cNvSpPr/>
            <p:nvPr/>
          </p:nvSpPr>
          <p:spPr>
            <a:xfrm>
              <a:off x="5183528" y="3356992"/>
              <a:ext cx="2397071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b="1" dirty="0">
                  <a:solidFill>
                    <a:schemeClr val="tx1"/>
                  </a:solidFill>
                  <a:latin typeface="+mn-ea"/>
                </a:rPr>
                <a:t>git push</a:t>
              </a:r>
              <a:endParaRPr kumimoji="1" lang="ko-KR" altLang="en-US" sz="16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7" name="오른쪽 화살표[R] 26">
              <a:extLst>
                <a:ext uri="{FF2B5EF4-FFF2-40B4-BE49-F238E27FC236}">
                  <a16:creationId xmlns:a16="http://schemas.microsoft.com/office/drawing/2014/main" id="{9F9BA8C0-9DEF-7C45-89F5-A8F79899DF25}"/>
                </a:ext>
              </a:extLst>
            </p:cNvPr>
            <p:cNvSpPr/>
            <p:nvPr/>
          </p:nvSpPr>
          <p:spPr>
            <a:xfrm flipH="1" flipV="1">
              <a:off x="5148064" y="2288424"/>
              <a:ext cx="2397071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DC31-4C5F-1A4F-A431-E636FB642F33}"/>
                </a:ext>
              </a:extLst>
            </p:cNvPr>
            <p:cNvSpPr txBox="1"/>
            <p:nvPr/>
          </p:nvSpPr>
          <p:spPr>
            <a:xfrm>
              <a:off x="5828863" y="2407179"/>
              <a:ext cx="10390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+mn-ea"/>
                </a:rPr>
                <a:t>git clone</a:t>
              </a:r>
              <a:endParaRPr kumimoji="1" lang="ko-KR" altLang="en-US" sz="1600" b="1" dirty="0">
                <a:latin typeface="+mn-ea"/>
              </a:endParaRPr>
            </a:p>
          </p:txBody>
        </p:sp>
        <p:sp>
          <p:nvSpPr>
            <p:cNvPr id="29" name="오른쪽 화살표[R] 28">
              <a:extLst>
                <a:ext uri="{FF2B5EF4-FFF2-40B4-BE49-F238E27FC236}">
                  <a16:creationId xmlns:a16="http://schemas.microsoft.com/office/drawing/2014/main" id="{0EAE8F66-75AE-2F4B-A5D7-C84FDC74B617}"/>
                </a:ext>
              </a:extLst>
            </p:cNvPr>
            <p:cNvSpPr/>
            <p:nvPr/>
          </p:nvSpPr>
          <p:spPr>
            <a:xfrm flipH="1" flipV="1">
              <a:off x="5148064" y="4005064"/>
              <a:ext cx="2397071" cy="576064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705136-F820-114C-BC5E-2392878C2FFA}"/>
                </a:ext>
              </a:extLst>
            </p:cNvPr>
            <p:cNvSpPr txBox="1"/>
            <p:nvPr/>
          </p:nvSpPr>
          <p:spPr>
            <a:xfrm>
              <a:off x="5828863" y="4149080"/>
              <a:ext cx="1010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+mn-ea"/>
                </a:rPr>
                <a:t>git fetch</a:t>
              </a:r>
              <a:endParaRPr kumimoji="1" lang="ko-KR" altLang="en-US" sz="1600" b="1" dirty="0">
                <a:latin typeface="+mn-ea"/>
              </a:endParaRPr>
            </a:p>
          </p:txBody>
        </p:sp>
      </p:grpSp>
      <p:sp>
        <p:nvSpPr>
          <p:cNvPr id="22" name="제목 2">
            <a:extLst>
              <a:ext uri="{FF2B5EF4-FFF2-40B4-BE49-F238E27FC236}">
                <a16:creationId xmlns:a16="http://schemas.microsoft.com/office/drawing/2014/main" id="{5C574232-DB65-6245-9278-09E3100DF0D6}"/>
              </a:ext>
            </a:extLst>
          </p:cNvPr>
          <p:cNvSpPr txBox="1">
            <a:spLocks/>
          </p:cNvSpPr>
          <p:nvPr/>
        </p:nvSpPr>
        <p:spPr>
          <a:xfrm>
            <a:off x="300915" y="1412776"/>
            <a:ext cx="6215301" cy="4824536"/>
          </a:xfrm>
          <a:prstGeom prst="rect">
            <a:avLst/>
          </a:prstGeom>
          <a:solidFill>
            <a:srgbClr val="FFFFFF">
              <a:alpha val="89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42BFB9E5-37B1-9D4B-BF27-8D193DD4B95A}"/>
              </a:ext>
            </a:extLst>
          </p:cNvPr>
          <p:cNvSpPr txBox="1">
            <a:spLocks/>
          </p:cNvSpPr>
          <p:nvPr/>
        </p:nvSpPr>
        <p:spPr>
          <a:xfrm>
            <a:off x="6488947" y="3089961"/>
            <a:ext cx="1235668" cy="2787311"/>
          </a:xfrm>
          <a:prstGeom prst="rect">
            <a:avLst/>
          </a:prstGeom>
          <a:solidFill>
            <a:srgbClr val="FFFFFF">
              <a:alpha val="89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GitLab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원격저장소 생성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4CCD03-2F85-436E-AC6E-36C93E24B00D}"/>
              </a:ext>
            </a:extLst>
          </p:cNvPr>
          <p:cNvGrpSpPr/>
          <p:nvPr/>
        </p:nvGrpSpPr>
        <p:grpSpPr>
          <a:xfrm>
            <a:off x="4137309" y="1412776"/>
            <a:ext cx="4992521" cy="1765325"/>
            <a:chOff x="4137309" y="1412776"/>
            <a:chExt cx="4992521" cy="176532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3317B7-9EBF-A64D-9902-0B0FABA3E0A1}"/>
                </a:ext>
              </a:extLst>
            </p:cNvPr>
            <p:cNvSpPr txBox="1"/>
            <p:nvPr/>
          </p:nvSpPr>
          <p:spPr>
            <a:xfrm>
              <a:off x="4137309" y="2808769"/>
              <a:ext cx="4992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+mn-ea"/>
                </a:rPr>
                <a:t>https://gitlab.com/h.hyunjin/codepresso.git</a:t>
              </a:r>
              <a:endParaRPr lang="ko-KR" altLang="en-US" b="1" dirty="0">
                <a:latin typeface="+mn-ea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BF8994C-5B17-417F-87AE-1B16AFDC2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1814" y="1412776"/>
              <a:ext cx="1417075" cy="625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169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95287" y="2488363"/>
            <a:ext cx="8353426" cy="180473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4800" b="1" dirty="0"/>
              <a:t>Git </a:t>
            </a:r>
            <a:r>
              <a:rPr lang="ko-KR" altLang="en-US" sz="4800" b="1" dirty="0"/>
              <a:t>핵심 개념 이해 </a:t>
            </a:r>
            <a:br>
              <a:rPr lang="en-US" altLang="ko-KR" sz="4800" b="1" dirty="0"/>
            </a:br>
            <a:r>
              <a:rPr lang="en-US" altLang="ko-KR" sz="4800" b="1" dirty="0"/>
              <a:t>[</a:t>
            </a:r>
            <a:r>
              <a:rPr lang="ko-KR" altLang="en-US" sz="4800" b="1" dirty="0"/>
              <a:t>실습</a:t>
            </a:r>
            <a:r>
              <a:rPr lang="en-US" altLang="ko-KR" sz="4800" b="1" dirty="0"/>
              <a:t>1]</a:t>
            </a:r>
            <a:br>
              <a:rPr lang="en-US" altLang="ko-KR" sz="4800" b="1" dirty="0"/>
            </a:b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5859541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D84505-B55C-604D-943C-026CDDE1E8CE}"/>
              </a:ext>
            </a:extLst>
          </p:cNvPr>
          <p:cNvSpPr/>
          <p:nvPr/>
        </p:nvSpPr>
        <p:spPr>
          <a:xfrm>
            <a:off x="539552" y="1556792"/>
            <a:ext cx="6048672" cy="47525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n-ea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94FC3B7-16F3-9B45-ADFC-C47FB4D25E82}"/>
              </a:ext>
            </a:extLst>
          </p:cNvPr>
          <p:cNvSpPr/>
          <p:nvPr/>
        </p:nvSpPr>
        <p:spPr>
          <a:xfrm>
            <a:off x="7092280" y="2288423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Remote</a:t>
            </a:r>
          </a:p>
          <a:p>
            <a:pPr algn="ctr"/>
            <a:r>
              <a:rPr kumimoji="1" lang="en-US" altLang="ko-KR" dirty="0">
                <a:latin typeface="+mn-ea"/>
              </a:rPr>
              <a:t>Repository</a:t>
            </a:r>
            <a:endParaRPr kumimoji="1" lang="ko-KR" altLang="en-US" dirty="0">
              <a:latin typeface="+mn-ea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C64FA15-9AF7-004A-82CE-2B113D3A5FFF}"/>
              </a:ext>
            </a:extLst>
          </p:cNvPr>
          <p:cNvSpPr/>
          <p:nvPr/>
        </p:nvSpPr>
        <p:spPr>
          <a:xfrm>
            <a:off x="4642837" y="2288423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Local</a:t>
            </a:r>
          </a:p>
          <a:p>
            <a:pPr algn="ctr"/>
            <a:r>
              <a:rPr kumimoji="1" lang="en-US" altLang="ko-KR" dirty="0">
                <a:latin typeface="+mn-ea"/>
              </a:rPr>
              <a:t>Repository</a:t>
            </a:r>
            <a:endParaRPr kumimoji="1" lang="ko-KR" altLang="en-US" dirty="0">
              <a:latin typeface="+mn-ea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3318C6E-83C0-104B-98B0-3766C442DC78}"/>
              </a:ext>
            </a:extLst>
          </p:cNvPr>
          <p:cNvSpPr/>
          <p:nvPr/>
        </p:nvSpPr>
        <p:spPr>
          <a:xfrm>
            <a:off x="2697449" y="2288423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Staging</a:t>
            </a:r>
          </a:p>
          <a:p>
            <a:pPr algn="ctr"/>
            <a:r>
              <a:rPr kumimoji="1" lang="en-US" altLang="ko-KR" dirty="0">
                <a:latin typeface="+mn-ea"/>
              </a:rPr>
              <a:t>Area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0B6A59B-809D-CB40-B924-568B153768FB}"/>
              </a:ext>
            </a:extLst>
          </p:cNvPr>
          <p:cNvSpPr/>
          <p:nvPr/>
        </p:nvSpPr>
        <p:spPr>
          <a:xfrm>
            <a:off x="752061" y="2288423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Working</a:t>
            </a:r>
          </a:p>
          <a:p>
            <a:pPr algn="ctr"/>
            <a:r>
              <a:rPr kumimoji="1" lang="en-US" altLang="ko-KR" dirty="0">
                <a:latin typeface="+mn-ea"/>
              </a:rPr>
              <a:t>Directory</a:t>
            </a:r>
            <a:endParaRPr kumimoji="1" lang="ko-KR" altLang="en-US" dirty="0">
              <a:latin typeface="+mn-ea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0428D3C-87E4-7F4D-BA8B-BD363C61BD3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956376" y="2936495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8714C0F-8803-CA44-A3A9-41F103462484}"/>
              </a:ext>
            </a:extLst>
          </p:cNvPr>
          <p:cNvCxnSpPr/>
          <p:nvPr/>
        </p:nvCxnSpPr>
        <p:spPr>
          <a:xfrm>
            <a:off x="5506933" y="2936495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581BCC5C-43F4-6640-BA1C-5944ED68D1F9}"/>
              </a:ext>
            </a:extLst>
          </p:cNvPr>
          <p:cNvCxnSpPr/>
          <p:nvPr/>
        </p:nvCxnSpPr>
        <p:spPr>
          <a:xfrm>
            <a:off x="3561545" y="2936495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74EF4E9B-B529-A34F-9B16-A532E56A291E}"/>
              </a:ext>
            </a:extLst>
          </p:cNvPr>
          <p:cNvCxnSpPr/>
          <p:nvPr/>
        </p:nvCxnSpPr>
        <p:spPr>
          <a:xfrm>
            <a:off x="1614214" y="2936495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01415574-3E40-A648-A09C-9CE0FE554AE9}"/>
              </a:ext>
            </a:extLst>
          </p:cNvPr>
          <p:cNvSpPr/>
          <p:nvPr/>
        </p:nvSpPr>
        <p:spPr>
          <a:xfrm>
            <a:off x="1633099" y="3501008"/>
            <a:ext cx="1907619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  <a:latin typeface="+mn-ea"/>
              </a:rPr>
              <a:t>git add</a:t>
            </a:r>
            <a:endParaRPr kumimoji="1"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547A34A8-798E-9940-B2E3-3ADCCAD4DC48}"/>
              </a:ext>
            </a:extLst>
          </p:cNvPr>
          <p:cNvSpPr/>
          <p:nvPr/>
        </p:nvSpPr>
        <p:spPr>
          <a:xfrm>
            <a:off x="3595033" y="3989008"/>
            <a:ext cx="1891072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  <a:latin typeface="+mn-ea"/>
              </a:rPr>
              <a:t>git commit</a:t>
            </a:r>
            <a:endParaRPr kumimoji="1"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AF7DEB35-8CFA-254A-B7BE-F56066372A57}"/>
              </a:ext>
            </a:extLst>
          </p:cNvPr>
          <p:cNvSpPr/>
          <p:nvPr/>
        </p:nvSpPr>
        <p:spPr>
          <a:xfrm>
            <a:off x="5543568" y="4365104"/>
            <a:ext cx="2397071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  <a:latin typeface="+mn-ea"/>
              </a:rPr>
              <a:t>git push</a:t>
            </a:r>
            <a:endParaRPr kumimoji="1"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8EBA69D2-88C5-0248-8598-1418EB6A5090}"/>
              </a:ext>
            </a:extLst>
          </p:cNvPr>
          <p:cNvSpPr/>
          <p:nvPr/>
        </p:nvSpPr>
        <p:spPr>
          <a:xfrm flipH="1" flipV="1">
            <a:off x="5522671" y="2996952"/>
            <a:ext cx="2382503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E728D1-890B-9A4A-9492-2247F3BF4317}"/>
              </a:ext>
            </a:extLst>
          </p:cNvPr>
          <p:cNvSpPr txBox="1"/>
          <p:nvPr/>
        </p:nvSpPr>
        <p:spPr>
          <a:xfrm>
            <a:off x="6386009" y="3140968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+mn-ea"/>
              </a:rPr>
              <a:t>git clone</a:t>
            </a:r>
            <a:endParaRPr kumimoji="1" lang="ko-KR" altLang="en-US" sz="1600" b="1" dirty="0">
              <a:latin typeface="+mn-ea"/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617AAE67-BDA0-654D-B1F8-2B968939FB0D}"/>
              </a:ext>
            </a:extLst>
          </p:cNvPr>
          <p:cNvSpPr/>
          <p:nvPr/>
        </p:nvSpPr>
        <p:spPr>
          <a:xfrm flipH="1" flipV="1">
            <a:off x="5508104" y="5013176"/>
            <a:ext cx="2397071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30B8C7-3975-CE4E-A45E-6B2CF0658AFA}"/>
              </a:ext>
            </a:extLst>
          </p:cNvPr>
          <p:cNvSpPr txBox="1"/>
          <p:nvPr/>
        </p:nvSpPr>
        <p:spPr>
          <a:xfrm>
            <a:off x="6188903" y="5157192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+mn-ea"/>
              </a:rPr>
              <a:t>git pull</a:t>
            </a:r>
            <a:endParaRPr kumimoji="1" lang="ko-KR" altLang="en-US" sz="1600" b="1" dirty="0"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B68551-7D3F-7D45-9BBE-0E42889E3FA0}"/>
              </a:ext>
            </a:extLst>
          </p:cNvPr>
          <p:cNvSpPr/>
          <p:nvPr/>
        </p:nvSpPr>
        <p:spPr>
          <a:xfrm>
            <a:off x="1349424" y="3551530"/>
            <a:ext cx="6821565" cy="1356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n-ea"/>
            </a:endParaRPr>
          </a:p>
        </p:txBody>
      </p:sp>
      <p:sp>
        <p:nvSpPr>
          <p:cNvPr id="23" name="제목 3">
            <a:extLst>
              <a:ext uri="{FF2B5EF4-FFF2-40B4-BE49-F238E27FC236}">
                <a16:creationId xmlns:a16="http://schemas.microsoft.com/office/drawing/2014/main" id="{04952664-2BB3-4FEA-94F7-E047BCCC0B1C}"/>
              </a:ext>
            </a:extLst>
          </p:cNvPr>
          <p:cNvSpPr txBox="1">
            <a:spLocks/>
          </p:cNvSpPr>
          <p:nvPr/>
        </p:nvSpPr>
        <p:spPr>
          <a:xfrm>
            <a:off x="406037" y="166216"/>
            <a:ext cx="8356691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B0509A-0AEB-418E-AD2C-CFAD3B025DB4}"/>
              </a:ext>
            </a:extLst>
          </p:cNvPr>
          <p:cNvSpPr txBox="1"/>
          <p:nvPr/>
        </p:nvSpPr>
        <p:spPr>
          <a:xfrm>
            <a:off x="2909776" y="176069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개발자 </a:t>
            </a:r>
            <a:r>
              <a:rPr lang="en-US" altLang="ko-KR" b="1" dirty="0"/>
              <a:t>PC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09561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2EA4612-F8F7-9244-8816-ACF85A40A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70050"/>
            <a:ext cx="6493928" cy="41352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79D146-6DA6-014A-8579-0C8E08694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747" y="3933056"/>
            <a:ext cx="4467199" cy="224648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E976CE9-72E7-5343-88DC-D7FE8B984250}"/>
              </a:ext>
            </a:extLst>
          </p:cNvPr>
          <p:cNvSpPr/>
          <p:nvPr/>
        </p:nvSpPr>
        <p:spPr>
          <a:xfrm>
            <a:off x="5148063" y="4725144"/>
            <a:ext cx="1644279" cy="462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0318E908-8346-45B4-84BF-DB162025A9ED}"/>
              </a:ext>
            </a:extLst>
          </p:cNvPr>
          <p:cNvSpPr txBox="1">
            <a:spLocks/>
          </p:cNvSpPr>
          <p:nvPr/>
        </p:nvSpPr>
        <p:spPr>
          <a:xfrm>
            <a:off x="406037" y="166216"/>
            <a:ext cx="8356691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+mn-ea"/>
                <a:ea typeface="+mn-ea"/>
              </a:rPr>
              <a:t>Git Bash </a:t>
            </a:r>
            <a:r>
              <a:rPr lang="ko-KR" altLang="en-US" sz="4000" dirty="0">
                <a:latin typeface="+mn-ea"/>
                <a:ea typeface="+mn-ea"/>
              </a:rPr>
              <a:t>실행 </a:t>
            </a:r>
            <a:r>
              <a:rPr lang="en-US" altLang="ko-KR" sz="4000" dirty="0">
                <a:latin typeface="+mn-ea"/>
                <a:ea typeface="+mn-ea"/>
              </a:rPr>
              <a:t>(windows)</a:t>
            </a:r>
            <a:endParaRPr lang="ko-KR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02574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D0371AE-7D90-014C-84EB-7D61D65EC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340991"/>
            <a:ext cx="8929241" cy="5256361"/>
          </a:xfrm>
          <a:noFill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</a:rPr>
              <a:t>사용자의 이름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</a:rPr>
              <a:t> 이메일 기본 설정으로 등록</a:t>
            </a:r>
            <a:endParaRPr lang="en-US" altLang="ko-KR" sz="2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$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ko-KR" sz="2400" b="1" dirty="0" err="1">
                <a:solidFill>
                  <a:srgbClr val="0066FF"/>
                </a:solidFill>
                <a:latin typeface="+mn-ea"/>
                <a:ea typeface="+mn-ea"/>
              </a:rPr>
              <a:t>git</a:t>
            </a:r>
            <a:r>
              <a:rPr lang="ko-KR" altLang="ko-KR" sz="2400" b="1" dirty="0">
                <a:solidFill>
                  <a:srgbClr val="0066FF"/>
                </a:solidFill>
                <a:latin typeface="+mn-ea"/>
                <a:ea typeface="+mn-ea"/>
              </a:rPr>
              <a:t> </a:t>
            </a:r>
            <a:r>
              <a:rPr lang="ko-KR" altLang="ko-KR" sz="2400" b="1" dirty="0" err="1">
                <a:solidFill>
                  <a:srgbClr val="0066FF"/>
                </a:solidFill>
                <a:latin typeface="+mn-ea"/>
                <a:ea typeface="+mn-ea"/>
              </a:rPr>
              <a:t>config</a:t>
            </a:r>
            <a:r>
              <a:rPr lang="ko-KR" altLang="ko-KR" sz="2400" b="1" dirty="0">
                <a:solidFill>
                  <a:srgbClr val="0066FF"/>
                </a:solidFill>
                <a:latin typeface="+mn-ea"/>
                <a:ea typeface="+mn-ea"/>
              </a:rPr>
              <a:t> --</a:t>
            </a:r>
            <a:r>
              <a:rPr lang="ko-KR" altLang="ko-KR" sz="2400" b="1" dirty="0" err="1">
                <a:solidFill>
                  <a:srgbClr val="0066FF"/>
                </a:solidFill>
                <a:latin typeface="+mn-ea"/>
                <a:ea typeface="+mn-ea"/>
              </a:rPr>
              <a:t>global</a:t>
            </a:r>
            <a:r>
              <a:rPr lang="ko-KR" altLang="ko-KR" sz="2400" b="1" dirty="0">
                <a:solidFill>
                  <a:srgbClr val="0066FF"/>
                </a:solidFill>
                <a:latin typeface="+mn-ea"/>
                <a:ea typeface="+mn-ea"/>
              </a:rPr>
              <a:t> user.name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 ”</a:t>
            </a:r>
            <a:r>
              <a:rPr lang="ko-KR" altLang="ko-KR" sz="2400" dirty="0">
                <a:solidFill>
                  <a:schemeClr val="tx1"/>
                </a:solidFill>
                <a:latin typeface="+mn-ea"/>
                <a:ea typeface="+mn-ea"/>
              </a:rPr>
              <a:t>Hyunjin Hwang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”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$ </a:t>
            </a:r>
            <a:r>
              <a:rPr lang="en" altLang="ko-KR" sz="2400" b="1" dirty="0">
                <a:solidFill>
                  <a:srgbClr val="0066FF"/>
                </a:solidFill>
                <a:latin typeface="+mn-ea"/>
                <a:ea typeface="+mn-ea"/>
              </a:rPr>
              <a:t>git config --global user.email</a:t>
            </a:r>
            <a:r>
              <a:rPr lang="en" altLang="ko-KR" sz="2400" dirty="0">
                <a:solidFill>
                  <a:schemeClr val="tx1"/>
                </a:solidFill>
                <a:latin typeface="+mn-ea"/>
                <a:ea typeface="+mn-ea"/>
              </a:rPr>
              <a:t> ”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hjhwang@codepresso.kr”</a:t>
            </a:r>
            <a:endParaRPr lang="en" altLang="ko-KR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400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</a:rPr>
              <a:t>기본 에디터를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  <a:ea typeface="+mn-ea"/>
              </a:rPr>
              <a:t>vim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</a:rPr>
              <a:t>으로 기본 설정</a:t>
            </a:r>
            <a:endParaRPr lang="en-US" altLang="ko-KR" sz="2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$ </a:t>
            </a:r>
            <a:r>
              <a:rPr lang="en-US" altLang="ko-KR" sz="2400" b="1" dirty="0">
                <a:solidFill>
                  <a:srgbClr val="0066FF"/>
                </a:solidFill>
                <a:latin typeface="+mn-ea"/>
                <a:ea typeface="+mn-ea"/>
              </a:rPr>
              <a:t>git config --global </a:t>
            </a:r>
            <a:r>
              <a:rPr lang="en-US" altLang="ko-KR" sz="2400" b="1" dirty="0" err="1">
                <a:solidFill>
                  <a:srgbClr val="0066FF"/>
                </a:solidFill>
                <a:latin typeface="+mn-ea"/>
                <a:ea typeface="+mn-ea"/>
              </a:rPr>
              <a:t>core.editor</a:t>
            </a:r>
            <a:r>
              <a:rPr lang="en-US" altLang="ko-KR" sz="2400" b="1" dirty="0">
                <a:solidFill>
                  <a:srgbClr val="0066FF"/>
                </a:solidFill>
                <a:latin typeface="+mn-ea"/>
                <a:ea typeface="+mn-ea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  <a:ea typeface="+mn-ea"/>
              </a:rPr>
              <a:t>vim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환경 설정</a:t>
            </a:r>
          </a:p>
        </p:txBody>
      </p:sp>
    </p:spTree>
    <p:extLst>
      <p:ext uri="{BB962C8B-B14F-4D97-AF65-F5344CB8AC3E}">
        <p14:creationId xmlns:p14="http://schemas.microsoft.com/office/powerpoint/2010/main" val="10941118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값 확인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5D9636-435E-5B40-9E76-F77340838CA6}"/>
              </a:ext>
            </a:extLst>
          </p:cNvPr>
          <p:cNvSpPr/>
          <p:nvPr/>
        </p:nvSpPr>
        <p:spPr>
          <a:xfrm>
            <a:off x="501541" y="1340565"/>
            <a:ext cx="8353425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ko-KR" sz="2800" b="1" dirty="0" err="1">
                <a:solidFill>
                  <a:srgbClr val="0066FF"/>
                </a:solidFill>
                <a:latin typeface="+mn-ea"/>
              </a:rPr>
              <a:t>git</a:t>
            </a:r>
            <a:r>
              <a:rPr lang="ko-KR" altLang="ko-KR" sz="2800" b="1" dirty="0">
                <a:solidFill>
                  <a:srgbClr val="0066FF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rgbClr val="0066FF"/>
                </a:solidFill>
                <a:latin typeface="+mn-ea"/>
              </a:rPr>
              <a:t>config --global --list 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 </a:t>
            </a:r>
            <a:endParaRPr lang="en-US" altLang="ko-KR" sz="28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" altLang="ko-KR" sz="2800" dirty="0">
              <a:solidFill>
                <a:schemeClr val="tx1"/>
              </a:solidFill>
              <a:latin typeface="+mn-ea"/>
            </a:endParaRPr>
          </a:p>
          <a:p>
            <a:endParaRPr lang="en" altLang="ko-KR" sz="28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0545A8-F4B4-46FB-BFF1-656120604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36" y="2208208"/>
            <a:ext cx="6277579" cy="114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99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4332379-CDFF-2F48-9A00-6FF59F69A96F}"/>
              </a:ext>
            </a:extLst>
          </p:cNvPr>
          <p:cNvSpPr/>
          <p:nvPr/>
        </p:nvSpPr>
        <p:spPr>
          <a:xfrm>
            <a:off x="6948264" y="1496563"/>
            <a:ext cx="2016224" cy="41764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EE14B7-7BC5-4144-8DCA-4E46C129F98C}"/>
              </a:ext>
            </a:extLst>
          </p:cNvPr>
          <p:cNvSpPr/>
          <p:nvPr/>
        </p:nvSpPr>
        <p:spPr>
          <a:xfrm>
            <a:off x="827584" y="4653135"/>
            <a:ext cx="1872209" cy="16812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BD39C1-701A-494C-BA4E-03D099966235}"/>
              </a:ext>
            </a:extLst>
          </p:cNvPr>
          <p:cNvSpPr/>
          <p:nvPr/>
        </p:nvSpPr>
        <p:spPr>
          <a:xfrm>
            <a:off x="3923928" y="3429000"/>
            <a:ext cx="1224136" cy="7920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5D43587-99F5-9747-A153-8F32126A0D48}"/>
              </a:ext>
            </a:extLst>
          </p:cNvPr>
          <p:cNvSpPr/>
          <p:nvPr/>
        </p:nvSpPr>
        <p:spPr>
          <a:xfrm>
            <a:off x="3311859" y="2564904"/>
            <a:ext cx="2520281" cy="244827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15578A-B666-FB4F-8808-01C5BAAAA631}"/>
              </a:ext>
            </a:extLst>
          </p:cNvPr>
          <p:cNvSpPr/>
          <p:nvPr/>
        </p:nvSpPr>
        <p:spPr>
          <a:xfrm>
            <a:off x="5688122" y="1795026"/>
            <a:ext cx="2016224" cy="4066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+mj-ea"/>
                <a:ea typeface="+mj-ea"/>
              </a:rPr>
              <a:t>형상관리의 대상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C619E2-AC62-4A61-96FA-87B32CB24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83" y="1431659"/>
            <a:ext cx="8353425" cy="489632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2800" b="1" dirty="0">
                <a:solidFill>
                  <a:srgbClr val="0066FF"/>
                </a:solidFill>
              </a:rPr>
              <a:t>SW </a:t>
            </a:r>
            <a:r>
              <a:rPr lang="ko-KR" altLang="en-US" sz="2800" b="1" dirty="0">
                <a:solidFill>
                  <a:srgbClr val="0066FF"/>
                </a:solidFill>
              </a:rPr>
              <a:t>개발 모든 단계에서 발생하는 산출물들은</a:t>
            </a:r>
            <a:endParaRPr lang="en-US" altLang="ko-KR" sz="2800" b="1" dirty="0">
              <a:solidFill>
                <a:srgbClr val="0066FF"/>
              </a:solidFill>
            </a:endParaRPr>
          </a:p>
          <a:p>
            <a:pPr marL="0" indent="0" algn="ctr">
              <a:buNone/>
            </a:pPr>
            <a:r>
              <a:rPr lang="ko-KR" altLang="en-US" sz="2800" b="1" dirty="0">
                <a:solidFill>
                  <a:srgbClr val="0066FF"/>
                </a:solidFill>
              </a:rPr>
              <a:t>형상관리의 대상이 될 수 있다</a:t>
            </a:r>
            <a:r>
              <a:rPr lang="en-US" altLang="ko-KR" sz="2800" b="1" dirty="0">
                <a:solidFill>
                  <a:srgbClr val="0066FF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기획 문서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요구사항 문서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프로젝트 관리를 위한 각종 문서</a:t>
            </a:r>
            <a:r>
              <a:rPr lang="en-US" altLang="ko-KR" sz="2400" dirty="0"/>
              <a:t>(</a:t>
            </a:r>
            <a:r>
              <a:rPr lang="ko-KR" altLang="en-US" sz="2400" dirty="0"/>
              <a:t>일정</a:t>
            </a:r>
            <a:r>
              <a:rPr lang="en-US" altLang="ko-KR" sz="2400" dirty="0"/>
              <a:t>,</a:t>
            </a:r>
            <a:r>
              <a:rPr lang="ko-KR" altLang="en-US" sz="2400" dirty="0"/>
              <a:t>테스트 성적서 등</a:t>
            </a:r>
            <a:r>
              <a:rPr lang="en-US" altLang="ko-KR" sz="2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디자인 문서</a:t>
            </a:r>
            <a:r>
              <a:rPr lang="en-US" altLang="ko-KR" sz="2400" dirty="0"/>
              <a:t>(</a:t>
            </a:r>
            <a:r>
              <a:rPr lang="ko-KR" altLang="en-US" sz="2400" dirty="0"/>
              <a:t>스토리보드</a:t>
            </a:r>
            <a:r>
              <a:rPr lang="en-US" altLang="ko-KR" sz="2400" dirty="0"/>
              <a:t>, </a:t>
            </a:r>
            <a:r>
              <a:rPr lang="ko-KR" altLang="en-US" sz="2400" dirty="0"/>
              <a:t>와이어프레임 등</a:t>
            </a:r>
            <a:r>
              <a:rPr lang="en-US" altLang="ko-KR" sz="2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개발한 소스코드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소스코드와 관련된 문서</a:t>
            </a:r>
            <a:r>
              <a:rPr lang="en-US" altLang="ko-KR" sz="2400" dirty="0"/>
              <a:t>(API </a:t>
            </a:r>
            <a:r>
              <a:rPr lang="ko-KR" altLang="en-US" sz="2400" dirty="0"/>
              <a:t>문서</a:t>
            </a:r>
            <a:r>
              <a:rPr lang="en-US" altLang="ko-KR" sz="2400" dirty="0"/>
              <a:t>, </a:t>
            </a:r>
            <a:r>
              <a:rPr lang="ko-KR" altLang="en-US" sz="2400" dirty="0"/>
              <a:t>개발자 가이드 문서</a:t>
            </a:r>
            <a:r>
              <a:rPr lang="en-US" altLang="ko-KR" sz="2400" dirty="0"/>
              <a:t> </a:t>
            </a:r>
            <a:r>
              <a:rPr lang="ko-KR" altLang="en-US" sz="2400" dirty="0"/>
              <a:t>등</a:t>
            </a:r>
            <a:r>
              <a:rPr lang="en-US" altLang="ko-KR" sz="2400" dirty="0"/>
              <a:t>)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535152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D0371AE-7D90-014C-84EB-7D61D65EC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340991"/>
            <a:ext cx="8353425" cy="525636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24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4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4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4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설정 값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5D9636-435E-5B40-9E76-F77340838CA6}"/>
              </a:ext>
            </a:extLst>
          </p:cNvPr>
          <p:cNvSpPr/>
          <p:nvPr/>
        </p:nvSpPr>
        <p:spPr>
          <a:xfrm>
            <a:off x="501541" y="1349374"/>
            <a:ext cx="8353425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$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rgbClr val="0066FF"/>
                </a:solidFill>
                <a:latin typeface="+mn-ea"/>
              </a:rPr>
              <a:t>vi ~/.</a:t>
            </a:r>
            <a:r>
              <a:rPr lang="en-US" altLang="ko-KR" sz="2800" b="1" dirty="0" err="1">
                <a:solidFill>
                  <a:srgbClr val="0066FF"/>
                </a:solidFill>
                <a:latin typeface="+mn-ea"/>
              </a:rPr>
              <a:t>gitconfig</a:t>
            </a:r>
            <a:endParaRPr lang="en-US" altLang="ko-KR" sz="2800" b="1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0066FF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2800" dirty="0">
                <a:solidFill>
                  <a:schemeClr val="tx1"/>
                </a:solidFill>
                <a:latin typeface="+mn-ea"/>
              </a:rPr>
              <a:t>변경 후 저장하고 종료하기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(:</a:t>
            </a:r>
            <a:r>
              <a:rPr lang="en-US" altLang="ko-KR" sz="2800" dirty="0" err="1">
                <a:solidFill>
                  <a:schemeClr val="tx1"/>
                </a:solidFill>
                <a:latin typeface="+mn-ea"/>
              </a:rPr>
              <a:t>wq</a:t>
            </a: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" altLang="ko-KR" sz="28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E7D2EB-C4DB-4711-BD5F-1FD0B1B5D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823312"/>
            <a:ext cx="6741220" cy="22917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00141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실습 사전 조건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960A7-50B0-184B-BBE6-7E779D9F0F32}"/>
              </a:ext>
            </a:extLst>
          </p:cNvPr>
          <p:cNvSpPr txBox="1"/>
          <p:nvPr/>
        </p:nvSpPr>
        <p:spPr>
          <a:xfrm>
            <a:off x="611560" y="1501774"/>
            <a:ext cx="7944804" cy="388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+mn-ea"/>
              </a:rPr>
              <a:t>본 강의 실습에는 </a:t>
            </a:r>
            <a:r>
              <a:rPr lang="en-US" altLang="ko-KR" sz="2800" b="1" dirty="0">
                <a:solidFill>
                  <a:srgbClr val="FF0000"/>
                </a:solidFill>
                <a:latin typeface="+mn-ea"/>
              </a:rPr>
              <a:t>~/</a:t>
            </a:r>
            <a:r>
              <a:rPr lang="en-US" altLang="ko-KR" sz="2800" b="1" dirty="0" err="1">
                <a:solidFill>
                  <a:srgbClr val="FF0000"/>
                </a:solidFill>
                <a:latin typeface="+mn-ea"/>
              </a:rPr>
              <a:t>gittest</a:t>
            </a:r>
            <a:r>
              <a:rPr lang="en-US" altLang="ko-KR" sz="2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2800" b="1" dirty="0">
                <a:latin typeface="+mn-ea"/>
              </a:rPr>
              <a:t>라는 폴더를 </a:t>
            </a:r>
            <a:endParaRPr lang="en-US" altLang="ko-KR" sz="2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+mn-ea"/>
              </a:rPr>
              <a:t>               기본 폴더로 사용하도록 하겠습니다</a:t>
            </a:r>
            <a:r>
              <a:rPr lang="en-US" altLang="ko-KR" sz="2800" b="1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err="1">
                <a:latin typeface="+mn-ea"/>
              </a:rPr>
              <a:t>mkdir</a:t>
            </a:r>
            <a:r>
              <a:rPr lang="ko-KR" altLang="en-US" sz="2800" dirty="0">
                <a:latin typeface="+mn-ea"/>
              </a:rPr>
              <a:t> 라는 폴더 생성하는 명령어를 사용해서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~/</a:t>
            </a:r>
            <a:r>
              <a:rPr lang="en-US" altLang="ko-KR" sz="2800" dirty="0" err="1">
                <a:latin typeface="+mn-ea"/>
              </a:rPr>
              <a:t>gittest</a:t>
            </a:r>
            <a:r>
              <a:rPr lang="en-US" altLang="ko-KR" sz="2800" dirty="0">
                <a:latin typeface="+mn-ea"/>
              </a:rPr>
              <a:t> </a:t>
            </a:r>
            <a:r>
              <a:rPr lang="ko-KR" altLang="en-US" sz="2800" dirty="0">
                <a:latin typeface="+mn-ea"/>
              </a:rPr>
              <a:t>폴더 생성하기 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" altLang="ko-KR" sz="2800" b="1" dirty="0">
                <a:solidFill>
                  <a:srgbClr val="0066FF"/>
                </a:solidFill>
                <a:latin typeface="+mn-ea"/>
              </a:rPr>
              <a:t>$ mkdir ~/</a:t>
            </a:r>
            <a:r>
              <a:rPr lang="en-US" altLang="ko-KR" sz="2800" b="1" dirty="0" err="1">
                <a:solidFill>
                  <a:srgbClr val="0066FF"/>
                </a:solidFill>
                <a:latin typeface="+mn-ea"/>
              </a:rPr>
              <a:t>gittest</a:t>
            </a:r>
            <a:r>
              <a:rPr lang="en-US" altLang="ko-KR" sz="2800" b="1" dirty="0">
                <a:solidFill>
                  <a:srgbClr val="0066FF"/>
                </a:solidFill>
                <a:latin typeface="+mn-ea"/>
              </a:rPr>
              <a:t>   </a:t>
            </a:r>
            <a:r>
              <a:rPr lang="en-US" altLang="ko-KR" sz="2800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45989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95287" y="2488363"/>
            <a:ext cx="8353426" cy="1804733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b="1" dirty="0"/>
              <a:t>로컬저장소 </a:t>
            </a:r>
            <a:br>
              <a:rPr lang="en-US" altLang="ko-KR" sz="4800" b="1" dirty="0"/>
            </a:br>
            <a:r>
              <a:rPr lang="ko-KR" altLang="en-US" sz="4800" b="1" dirty="0"/>
              <a:t>생성하기</a:t>
            </a:r>
          </a:p>
        </p:txBody>
      </p:sp>
    </p:spTree>
    <p:extLst>
      <p:ext uri="{BB962C8B-B14F-4D97-AF65-F5344CB8AC3E}">
        <p14:creationId xmlns:p14="http://schemas.microsoft.com/office/powerpoint/2010/main" val="5366525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 로컬저장소 생성하기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960A7-50B0-184B-BBE6-7E779D9F0F32}"/>
              </a:ext>
            </a:extLst>
          </p:cNvPr>
          <p:cNvSpPr txBox="1"/>
          <p:nvPr/>
        </p:nvSpPr>
        <p:spPr>
          <a:xfrm>
            <a:off x="241872" y="1305377"/>
            <a:ext cx="3709157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  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cd ~/</a:t>
            </a:r>
            <a:r>
              <a:rPr lang="en-US" altLang="ko-KR" sz="2800" dirty="0" err="1">
                <a:solidFill>
                  <a:srgbClr val="0066FF"/>
                </a:solidFill>
                <a:latin typeface="+mn-ea"/>
              </a:rPr>
              <a:t>gittest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   $</a:t>
            </a:r>
            <a:r>
              <a:rPr lang="ko-KR" altLang="en-US" sz="2800" dirty="0">
                <a:latin typeface="+mn-ea"/>
              </a:rPr>
              <a:t> </a:t>
            </a:r>
            <a:r>
              <a:rPr lang="en" altLang="ko-KR" sz="2800" dirty="0">
                <a:solidFill>
                  <a:srgbClr val="0066FF"/>
                </a:solidFill>
                <a:latin typeface="+mn-ea"/>
              </a:rPr>
              <a:t>mkdir my_project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   $ </a:t>
            </a:r>
            <a:r>
              <a:rPr lang="en" altLang="ko-KR" sz="2800" dirty="0">
                <a:solidFill>
                  <a:srgbClr val="0066FF"/>
                </a:solidFill>
                <a:latin typeface="+mn-ea"/>
              </a:rPr>
              <a:t>cd my_project</a:t>
            </a:r>
            <a:r>
              <a:rPr lang="en-US" altLang="ko-KR" sz="2800" dirty="0">
                <a:latin typeface="+mn-ea"/>
              </a:rPr>
              <a:t> </a:t>
            </a:r>
            <a:endParaRPr kumimoji="1"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   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ls -la</a:t>
            </a:r>
          </a:p>
          <a:p>
            <a:endParaRPr kumimoji="1" lang="ko-KR" altLang="en-US" sz="280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8098F0-F88B-4881-8335-A2B673D32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79" y="4580059"/>
            <a:ext cx="7062161" cy="10323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DFB364-920A-460E-9AD3-B2EB97934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19" y="3356992"/>
            <a:ext cx="7026467" cy="4320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3FB15C6-21BA-4BBF-A2B3-10204470D3E8}"/>
              </a:ext>
            </a:extLst>
          </p:cNvPr>
          <p:cNvSpPr/>
          <p:nvPr/>
        </p:nvSpPr>
        <p:spPr>
          <a:xfrm>
            <a:off x="5076056" y="3212976"/>
            <a:ext cx="299133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EB768-738E-4AE2-AB90-4052F3EBE3A5}"/>
              </a:ext>
            </a:extLst>
          </p:cNvPr>
          <p:cNvSpPr txBox="1"/>
          <p:nvPr/>
        </p:nvSpPr>
        <p:spPr>
          <a:xfrm>
            <a:off x="6571721" y="287929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현재 디렉토리</a:t>
            </a:r>
          </a:p>
        </p:txBody>
      </p:sp>
    </p:spTree>
    <p:extLst>
      <p:ext uri="{BB962C8B-B14F-4D97-AF65-F5344CB8AC3E}">
        <p14:creationId xmlns:p14="http://schemas.microsoft.com/office/powerpoint/2010/main" val="17684201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5B0C15-FE31-514D-AE66-5EEB874DD5E5}"/>
              </a:ext>
            </a:extLst>
          </p:cNvPr>
          <p:cNvSpPr/>
          <p:nvPr/>
        </p:nvSpPr>
        <p:spPr>
          <a:xfrm>
            <a:off x="1547664" y="1232756"/>
            <a:ext cx="6048672" cy="4392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n-ea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3559124-21F7-2147-B121-A14E4C19FCCC}"/>
              </a:ext>
            </a:extLst>
          </p:cNvPr>
          <p:cNvSpPr/>
          <p:nvPr/>
        </p:nvSpPr>
        <p:spPr>
          <a:xfrm>
            <a:off x="1760173" y="1820371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Working</a:t>
            </a:r>
          </a:p>
          <a:p>
            <a:pPr algn="ctr"/>
            <a:r>
              <a:rPr kumimoji="1" lang="en-US" altLang="ko-KR" dirty="0">
                <a:latin typeface="+mn-ea"/>
              </a:rPr>
              <a:t>Directory</a:t>
            </a:r>
            <a:endParaRPr kumimoji="1" lang="ko-KR" altLang="en-US" dirty="0">
              <a:latin typeface="+mn-ea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00D86BD-90B2-154A-AEA8-7597D26BA555}"/>
              </a:ext>
            </a:extLst>
          </p:cNvPr>
          <p:cNvCxnSpPr/>
          <p:nvPr/>
        </p:nvCxnSpPr>
        <p:spPr>
          <a:xfrm>
            <a:off x="2622326" y="2468443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607B84-17AC-FD42-BD39-CBF7B228A265}"/>
              </a:ext>
            </a:extLst>
          </p:cNvPr>
          <p:cNvSpPr txBox="1"/>
          <p:nvPr/>
        </p:nvSpPr>
        <p:spPr>
          <a:xfrm>
            <a:off x="3497509" y="1232756"/>
            <a:ext cx="1793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latin typeface="+mn-ea"/>
              </a:rPr>
              <a:t>my_project</a:t>
            </a:r>
            <a:endParaRPr kumimoji="1"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62269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8960A7-50B0-184B-BBE6-7E779D9F0F32}"/>
              </a:ext>
            </a:extLst>
          </p:cNvPr>
          <p:cNvSpPr txBox="1"/>
          <p:nvPr/>
        </p:nvSpPr>
        <p:spPr>
          <a:xfrm>
            <a:off x="395536" y="1327257"/>
            <a:ext cx="2880320" cy="5087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$ </a:t>
            </a:r>
            <a:r>
              <a:rPr lang="en-US" altLang="ko-KR" sz="2800" b="1" dirty="0">
                <a:solidFill>
                  <a:srgbClr val="0066FF"/>
                </a:solidFill>
                <a:latin typeface="+mn-ea"/>
              </a:rPr>
              <a:t>git </a:t>
            </a:r>
            <a:r>
              <a:rPr lang="en-US" altLang="ko-KR" sz="2800" b="1" dirty="0" err="1">
                <a:solidFill>
                  <a:srgbClr val="0066FF"/>
                </a:solidFill>
                <a:latin typeface="+mn-ea"/>
              </a:rPr>
              <a:t>init</a:t>
            </a:r>
            <a:endParaRPr lang="en-US" altLang="ko-KR" sz="2800" b="1" dirty="0">
              <a:solidFill>
                <a:srgbClr val="0066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$ </a:t>
            </a:r>
            <a:r>
              <a:rPr lang="en-US" altLang="ko-KR" sz="2800" dirty="0">
                <a:solidFill>
                  <a:srgbClr val="0066FF"/>
                </a:solidFill>
                <a:latin typeface="+mn-ea"/>
              </a:rPr>
              <a:t>ls –la</a:t>
            </a:r>
            <a:br>
              <a:rPr lang="en" altLang="ko-KR" sz="2400" dirty="0">
                <a:latin typeface="+mn-ea"/>
              </a:rPr>
            </a:br>
            <a:r>
              <a:rPr lang="en" altLang="ko-KR" sz="24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ko-KR" altLang="en-US" sz="2800" dirty="0">
              <a:latin typeface="+mn-ea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로컬저장소 초기화하기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26F8AE-0F41-4171-851B-CD7862171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79" y="2060848"/>
            <a:ext cx="8304346" cy="35318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BC2BD2B-AD6A-41C5-8BFB-CC5750CE7A98}"/>
              </a:ext>
            </a:extLst>
          </p:cNvPr>
          <p:cNvGrpSpPr/>
          <p:nvPr/>
        </p:nvGrpSpPr>
        <p:grpSpPr>
          <a:xfrm>
            <a:off x="500136" y="4405176"/>
            <a:ext cx="8248328" cy="1964736"/>
            <a:chOff x="630290" y="4153741"/>
            <a:chExt cx="8248328" cy="196473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06A1737-94C7-4D32-BCF1-2CA7C2F08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290" y="4261286"/>
              <a:ext cx="8248328" cy="174964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BB471E-5A43-4BB3-B045-BEDF00A58310}"/>
                </a:ext>
              </a:extLst>
            </p:cNvPr>
            <p:cNvSpPr/>
            <p:nvPr/>
          </p:nvSpPr>
          <p:spPr>
            <a:xfrm>
              <a:off x="7596336" y="4153741"/>
              <a:ext cx="1080120" cy="4205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7A9CC4A-9155-46FB-AC80-499E84884CCA}"/>
                </a:ext>
              </a:extLst>
            </p:cNvPr>
            <p:cNvSpPr/>
            <p:nvPr/>
          </p:nvSpPr>
          <p:spPr>
            <a:xfrm>
              <a:off x="6444208" y="5697947"/>
              <a:ext cx="864096" cy="4205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+mn-ea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3E2065-213B-41C8-A9A9-B2609A053274}"/>
              </a:ext>
            </a:extLst>
          </p:cNvPr>
          <p:cNvSpPr/>
          <p:nvPr/>
        </p:nvSpPr>
        <p:spPr>
          <a:xfrm>
            <a:off x="636973" y="3256527"/>
            <a:ext cx="7870053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git </a:t>
            </a:r>
            <a:r>
              <a:rPr lang="en-US" altLang="ko-KR" sz="2000" b="1" dirty="0" err="1">
                <a:latin typeface="+mn-ea"/>
              </a:rPr>
              <a:t>init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명령어로 현재 디렉토리를 </a:t>
            </a:r>
            <a:r>
              <a:rPr lang="en-US" altLang="ko-KR" sz="2000" b="1" dirty="0">
                <a:latin typeface="+mn-ea"/>
              </a:rPr>
              <a:t>git </a:t>
            </a:r>
            <a:r>
              <a:rPr lang="ko-KR" altLang="en-US" sz="2000" b="1" dirty="0">
                <a:latin typeface="+mn-ea"/>
              </a:rPr>
              <a:t>저장소로 초기화하면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master </a:t>
            </a:r>
            <a:r>
              <a:rPr lang="ko-KR" altLang="en-US" sz="2000" b="1" dirty="0">
                <a:latin typeface="+mn-ea"/>
              </a:rPr>
              <a:t>라는 기본 </a:t>
            </a:r>
            <a:r>
              <a:rPr lang="ko-KR" altLang="en-US" sz="2000" b="1" dirty="0" err="1">
                <a:latin typeface="+mn-ea"/>
              </a:rPr>
              <a:t>브랜치가</a:t>
            </a:r>
            <a:r>
              <a:rPr lang="ko-KR" altLang="en-US" sz="2000" b="1" dirty="0">
                <a:latin typeface="+mn-ea"/>
              </a:rPr>
              <a:t> 생성되고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핵심 폴더인 </a:t>
            </a:r>
            <a:r>
              <a:rPr lang="en-US" altLang="ko-KR" sz="2000" b="1" dirty="0">
                <a:latin typeface="+mn-ea"/>
              </a:rPr>
              <a:t>.git </a:t>
            </a:r>
            <a:r>
              <a:rPr lang="ko-KR" altLang="en-US" sz="2000" b="1" dirty="0">
                <a:latin typeface="+mn-ea"/>
              </a:rPr>
              <a:t>가 생성됨</a:t>
            </a: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37029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8960A7-50B0-184B-BBE6-7E779D9F0F32}"/>
              </a:ext>
            </a:extLst>
          </p:cNvPr>
          <p:cNvSpPr txBox="1"/>
          <p:nvPr/>
        </p:nvSpPr>
        <p:spPr>
          <a:xfrm>
            <a:off x="539552" y="1484784"/>
            <a:ext cx="8136904" cy="388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+mn-ea"/>
              </a:rPr>
              <a:t>Git </a:t>
            </a:r>
            <a:r>
              <a:rPr lang="ko-KR" altLang="en-US" sz="2800" dirty="0">
                <a:latin typeface="+mn-ea"/>
              </a:rPr>
              <a:t>은 </a:t>
            </a:r>
            <a:r>
              <a:rPr lang="en-US" altLang="ko-KR" sz="2800" b="1" dirty="0">
                <a:latin typeface="+mn-ea"/>
              </a:rPr>
              <a:t>.git </a:t>
            </a:r>
            <a:r>
              <a:rPr lang="ko-KR" altLang="en-US" sz="2800" dirty="0">
                <a:latin typeface="+mn-ea"/>
              </a:rPr>
              <a:t>폴더가 있어야</a:t>
            </a:r>
            <a:endParaRPr lang="en-US" altLang="ko-KR" sz="28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해당 폴더 내부에서 변경되는 파일들에 대해 </a:t>
            </a:r>
            <a:endParaRPr lang="en-US" altLang="ko-KR" sz="28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추적</a:t>
            </a:r>
            <a:r>
              <a:rPr lang="en-US" altLang="ko-KR" sz="2800" dirty="0">
                <a:latin typeface="+mn-ea"/>
              </a:rPr>
              <a:t>/</a:t>
            </a:r>
            <a:r>
              <a:rPr lang="ko-KR" altLang="en-US" sz="2800" dirty="0">
                <a:latin typeface="+mn-ea"/>
              </a:rPr>
              <a:t>관리를 시작할 수 있습니다</a:t>
            </a:r>
            <a:r>
              <a:rPr lang="en-US" altLang="ko-KR" sz="2800" dirty="0">
                <a:latin typeface="+mn-ea"/>
              </a:rPr>
              <a:t>. </a:t>
            </a:r>
            <a:endParaRPr kumimoji="1" lang="ko-KR" altLang="en-US" sz="32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D74992-C088-43B9-9F33-FF143EF00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650482"/>
            <a:ext cx="7019503" cy="123373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로컬저장소 생성하기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BB471E-5A43-4BB3-B045-BEDF00A58310}"/>
              </a:ext>
            </a:extLst>
          </p:cNvPr>
          <p:cNvSpPr/>
          <p:nvPr/>
        </p:nvSpPr>
        <p:spPr>
          <a:xfrm>
            <a:off x="6660232" y="2463681"/>
            <a:ext cx="792088" cy="420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766C896-D91E-4EC6-8B67-71E72D9B721A}"/>
              </a:ext>
            </a:extLst>
          </p:cNvPr>
          <p:cNvCxnSpPr>
            <a:cxnSpLocks/>
          </p:cNvCxnSpPr>
          <p:nvPr/>
        </p:nvCxnSpPr>
        <p:spPr>
          <a:xfrm flipV="1">
            <a:off x="4355976" y="2780928"/>
            <a:ext cx="2304256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1121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5B0C15-FE31-514D-AE66-5EEB874DD5E5}"/>
              </a:ext>
            </a:extLst>
          </p:cNvPr>
          <p:cNvSpPr/>
          <p:nvPr/>
        </p:nvSpPr>
        <p:spPr>
          <a:xfrm>
            <a:off x="1403648" y="1340768"/>
            <a:ext cx="6048672" cy="4392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n-ea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3559124-21F7-2147-B121-A14E4C19FCCC}"/>
              </a:ext>
            </a:extLst>
          </p:cNvPr>
          <p:cNvSpPr/>
          <p:nvPr/>
        </p:nvSpPr>
        <p:spPr>
          <a:xfrm>
            <a:off x="1616157" y="1928383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Working</a:t>
            </a:r>
          </a:p>
          <a:p>
            <a:pPr algn="ctr"/>
            <a:r>
              <a:rPr kumimoji="1" lang="en-US" altLang="ko-KR" dirty="0">
                <a:latin typeface="+mn-ea"/>
              </a:rPr>
              <a:t>Directory</a:t>
            </a:r>
            <a:endParaRPr kumimoji="1" lang="ko-KR" altLang="en-US" dirty="0">
              <a:latin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3176C5-1A51-4BAF-A8BC-6C481EA60E4D}"/>
              </a:ext>
            </a:extLst>
          </p:cNvPr>
          <p:cNvGrpSpPr/>
          <p:nvPr/>
        </p:nvGrpSpPr>
        <p:grpSpPr>
          <a:xfrm>
            <a:off x="3561545" y="1928383"/>
            <a:ext cx="3673580" cy="3732865"/>
            <a:chOff x="3561545" y="1928383"/>
            <a:chExt cx="3673580" cy="3732865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37CA693D-4C31-1445-91D1-CA74C69F5E81}"/>
                </a:ext>
              </a:extLst>
            </p:cNvPr>
            <p:cNvSpPr/>
            <p:nvPr/>
          </p:nvSpPr>
          <p:spPr>
            <a:xfrm>
              <a:off x="5506933" y="1928383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Local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Repository</a:t>
              </a:r>
              <a:endParaRPr kumimoji="1" lang="ko-KR" altLang="en-US" dirty="0">
                <a:latin typeface="+mn-ea"/>
              </a:endParaRP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95C90C5E-1F28-C54D-8B4A-08A1C8E4F491}"/>
                </a:ext>
              </a:extLst>
            </p:cNvPr>
            <p:cNvSpPr/>
            <p:nvPr/>
          </p:nvSpPr>
          <p:spPr>
            <a:xfrm>
              <a:off x="3561545" y="1928383"/>
              <a:ext cx="1728192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+mn-ea"/>
                </a:rPr>
                <a:t> </a:t>
              </a:r>
              <a:r>
                <a:rPr kumimoji="1" lang="en-US" altLang="ko-KR" dirty="0">
                  <a:latin typeface="+mn-ea"/>
                </a:rPr>
                <a:t>Staging</a:t>
              </a:r>
            </a:p>
            <a:p>
              <a:pPr algn="ctr"/>
              <a:r>
                <a:rPr kumimoji="1" lang="en-US" altLang="ko-KR" dirty="0">
                  <a:latin typeface="+mn-ea"/>
                </a:rPr>
                <a:t>Area</a:t>
              </a:r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9B6F2ED8-5C1A-1F40-8762-2BF83DF52FF6}"/>
                </a:ext>
              </a:extLst>
            </p:cNvPr>
            <p:cNvCxnSpPr/>
            <p:nvPr/>
          </p:nvCxnSpPr>
          <p:spPr>
            <a:xfrm>
              <a:off x="6371029" y="2576455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42F695C4-9154-3C4F-A24A-8F2E49FE3D8D}"/>
                </a:ext>
              </a:extLst>
            </p:cNvPr>
            <p:cNvCxnSpPr/>
            <p:nvPr/>
          </p:nvCxnSpPr>
          <p:spPr>
            <a:xfrm>
              <a:off x="4425641" y="2576455"/>
              <a:ext cx="0" cy="308479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00D86BD-90B2-154A-AEA8-7597D26BA555}"/>
              </a:ext>
            </a:extLst>
          </p:cNvPr>
          <p:cNvCxnSpPr/>
          <p:nvPr/>
        </p:nvCxnSpPr>
        <p:spPr>
          <a:xfrm>
            <a:off x="2478310" y="2576455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607B84-17AC-FD42-BD39-CBF7B228A265}"/>
              </a:ext>
            </a:extLst>
          </p:cNvPr>
          <p:cNvSpPr txBox="1"/>
          <p:nvPr/>
        </p:nvSpPr>
        <p:spPr>
          <a:xfrm>
            <a:off x="3353493" y="1340768"/>
            <a:ext cx="1612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 err="1">
                <a:latin typeface="+mn-ea"/>
              </a:rPr>
              <a:t>my_project</a:t>
            </a:r>
            <a:endParaRPr kumimoji="1"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433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상태 확인 기본 명령어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68552C-01F7-E246-97DE-8931D9B6821D}"/>
              </a:ext>
            </a:extLst>
          </p:cNvPr>
          <p:cNvSpPr/>
          <p:nvPr/>
        </p:nvSpPr>
        <p:spPr>
          <a:xfrm>
            <a:off x="823053" y="1827339"/>
            <a:ext cx="8289304" cy="201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$ </a:t>
            </a:r>
            <a:r>
              <a:rPr lang="en-US" altLang="ko-KR" sz="2800" b="1" dirty="0">
                <a:solidFill>
                  <a:srgbClr val="0066FF"/>
                </a:solidFill>
                <a:latin typeface="+mn-ea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  </a:t>
            </a:r>
            <a:r>
              <a:rPr lang="en" altLang="ko-KR" sz="2000" dirty="0">
                <a:solidFill>
                  <a:schemeClr val="tx1"/>
                </a:solidFill>
                <a:latin typeface="+mn-ea"/>
              </a:rPr>
              <a:t>On branch master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solidFill>
                  <a:schemeClr val="tx1"/>
                </a:solidFill>
                <a:latin typeface="+mn-ea"/>
              </a:rPr>
              <a:t>  No commits yet</a:t>
            </a:r>
          </a:p>
          <a:p>
            <a:pPr>
              <a:lnSpc>
                <a:spcPct val="150000"/>
              </a:lnSpc>
            </a:pPr>
            <a:r>
              <a:rPr lang="en" altLang="ko-KR" sz="2000" dirty="0">
                <a:solidFill>
                  <a:schemeClr val="tx1"/>
                </a:solidFill>
                <a:latin typeface="+mn-ea"/>
              </a:rPr>
              <a:t>  nothing to commit (create/copy files and use "git add" to track)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960A7-50B0-184B-BBE6-7E779D9F0F32}"/>
              </a:ext>
            </a:extLst>
          </p:cNvPr>
          <p:cNvSpPr txBox="1"/>
          <p:nvPr/>
        </p:nvSpPr>
        <p:spPr>
          <a:xfrm>
            <a:off x="467544" y="1365674"/>
            <a:ext cx="5384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현재 폴더 내 파일의 상태 확인하기</a:t>
            </a:r>
            <a:endParaRPr kumimoji="1" lang="ko-KR" altLang="en-US" sz="2400" b="1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64CBCB-0833-8848-B797-09F3636E1902}"/>
              </a:ext>
            </a:extLst>
          </p:cNvPr>
          <p:cNvSpPr/>
          <p:nvPr/>
        </p:nvSpPr>
        <p:spPr>
          <a:xfrm>
            <a:off x="878445" y="4842407"/>
            <a:ext cx="8178519" cy="1176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+mn-ea"/>
              </a:rPr>
              <a:t>$ </a:t>
            </a:r>
            <a:r>
              <a:rPr lang="en-US" altLang="ko-KR" sz="2800" b="1" dirty="0">
                <a:solidFill>
                  <a:srgbClr val="0066FF"/>
                </a:solidFill>
                <a:latin typeface="+mn-ea"/>
              </a:rPr>
              <a:t>git log</a:t>
            </a:r>
            <a:br>
              <a:rPr lang="en" altLang="ko-KR" sz="2400" dirty="0">
                <a:solidFill>
                  <a:schemeClr val="tx1"/>
                </a:solidFill>
                <a:latin typeface="+mn-ea"/>
              </a:rPr>
            </a:br>
            <a:r>
              <a:rPr lang="en" altLang="ko-KR" sz="24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" altLang="ko-KR" sz="2000" dirty="0">
                <a:solidFill>
                  <a:schemeClr val="tx1"/>
                </a:solidFill>
                <a:latin typeface="+mn-ea"/>
              </a:rPr>
              <a:t>fatal: your current branch 'master' does not have any commits yet</a:t>
            </a:r>
            <a:endParaRPr kumimoji="1" lang="en" altLang="ko-KR" sz="2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C16B5-C157-2142-9F8F-43E20E5F935C}"/>
              </a:ext>
            </a:extLst>
          </p:cNvPr>
          <p:cNvSpPr txBox="1"/>
          <p:nvPr/>
        </p:nvSpPr>
        <p:spPr>
          <a:xfrm>
            <a:off x="521810" y="4380742"/>
            <a:ext cx="413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+mn-ea"/>
              </a:rPr>
              <a:t>커밋의</a:t>
            </a:r>
            <a:r>
              <a:rPr lang="ko-KR" altLang="en-US" sz="2400" b="1" dirty="0">
                <a:latin typeface="+mn-ea"/>
              </a:rPr>
              <a:t> 히스토리 확인하기</a:t>
            </a:r>
            <a:endParaRPr kumimoji="1"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76767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원격저장소와 연결하기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9E618B-E614-410F-B511-64DA2E90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2636912"/>
            <a:ext cx="7560840" cy="3171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1BFF5A-6709-48A9-9F64-209CF1C9FD8A}"/>
              </a:ext>
            </a:extLst>
          </p:cNvPr>
          <p:cNvSpPr txBox="1"/>
          <p:nvPr/>
        </p:nvSpPr>
        <p:spPr>
          <a:xfrm>
            <a:off x="467544" y="1365674"/>
            <a:ext cx="462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원격저장소의 주소를 보다 쉽게 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265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5F414-15E8-46F0-B965-67C36D041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7" y="1385615"/>
            <a:ext cx="8353425" cy="52563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+mj-ea"/>
                <a:ea typeface="+mj-ea"/>
              </a:rPr>
              <a:t>다양한 분야와 산업에 소프트웨어 적용 및 확산</a:t>
            </a:r>
            <a:endParaRPr lang="en-US" altLang="ko-KR" sz="28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800" dirty="0">
                <a:solidFill>
                  <a:schemeClr val="tx1"/>
                </a:solidFill>
                <a:latin typeface="+mj-ea"/>
                <a:ea typeface="+mj-ea"/>
              </a:rPr>
              <a:t>  (</a:t>
            </a:r>
            <a:r>
              <a:rPr lang="ko-KR" altLang="en-US" sz="2800" dirty="0">
                <a:solidFill>
                  <a:schemeClr val="tx1"/>
                </a:solidFill>
                <a:latin typeface="+mj-ea"/>
                <a:ea typeface="+mj-ea"/>
              </a:rPr>
              <a:t>자율주행</a:t>
            </a:r>
            <a:r>
              <a:rPr lang="en-US" altLang="ko-KR" sz="28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sz="28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+mj-ea"/>
                <a:ea typeface="+mj-ea"/>
              </a:rPr>
              <a:t>핀테크</a:t>
            </a:r>
            <a:r>
              <a:rPr lang="en-US" altLang="ko-KR" sz="28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sz="2800" dirty="0">
                <a:solidFill>
                  <a:schemeClr val="tx1"/>
                </a:solidFill>
                <a:latin typeface="+mj-ea"/>
                <a:ea typeface="+mj-ea"/>
              </a:rPr>
              <a:t> 알파고</a:t>
            </a:r>
            <a:r>
              <a:rPr lang="en-US" altLang="ko-KR" sz="28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sz="28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800" dirty="0" err="1">
                <a:solidFill>
                  <a:schemeClr val="tx1"/>
                </a:solidFill>
                <a:latin typeface="+mj-ea"/>
                <a:ea typeface="+mj-ea"/>
              </a:rPr>
              <a:t>챗봇</a:t>
            </a:r>
            <a:r>
              <a:rPr lang="ko-KR" altLang="en-US" sz="28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+mj-ea"/>
                <a:ea typeface="+mj-ea"/>
              </a:rPr>
              <a:t>...)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+mj-ea"/>
                <a:ea typeface="+mj-ea"/>
              </a:rPr>
              <a:t>소프트웨어 요구사항 다양화</a:t>
            </a:r>
            <a:r>
              <a:rPr lang="en-US" altLang="ko-KR" sz="28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2800" dirty="0">
                <a:solidFill>
                  <a:schemeClr val="tx1"/>
                </a:solidFill>
                <a:latin typeface="+mj-ea"/>
                <a:ea typeface="+mj-ea"/>
              </a:rPr>
              <a:t>복잡도 증가</a:t>
            </a:r>
            <a:endParaRPr lang="en-US" altLang="ko-KR" sz="28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+mj-ea"/>
                <a:ea typeface="+mj-ea"/>
              </a:rPr>
              <a:t>프로젝트 규모 점점 커짐</a:t>
            </a:r>
            <a:endParaRPr lang="en-US" altLang="ko-KR" sz="28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+mj-ea"/>
                <a:ea typeface="+mj-ea"/>
              </a:rPr>
              <a:t>근무 형태의 변화</a:t>
            </a:r>
            <a:r>
              <a:rPr lang="en-US" altLang="ko-KR" sz="28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2800" dirty="0">
                <a:solidFill>
                  <a:schemeClr val="tx1"/>
                </a:solidFill>
                <a:latin typeface="+mj-ea"/>
                <a:ea typeface="+mj-ea"/>
              </a:rPr>
              <a:t>자율 출퇴근</a:t>
            </a:r>
            <a:r>
              <a:rPr lang="en-US" altLang="ko-KR" sz="28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sz="2800" dirty="0">
                <a:solidFill>
                  <a:schemeClr val="tx1"/>
                </a:solidFill>
                <a:latin typeface="+mj-ea"/>
                <a:ea typeface="+mj-ea"/>
              </a:rPr>
              <a:t> 재택근무 등</a:t>
            </a:r>
            <a:r>
              <a:rPr lang="en-US" altLang="ko-KR" sz="28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ko-KR" altLang="en-US" sz="2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08011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+mj-ea"/>
                <a:ea typeface="+mj-ea"/>
              </a:rPr>
              <a:t>형상관리 왜 중요할까요</a:t>
            </a:r>
            <a:r>
              <a:rPr lang="en-US" altLang="ko-KR" b="1" dirty="0">
                <a:latin typeface="+mj-ea"/>
                <a:ea typeface="+mj-ea"/>
              </a:rPr>
              <a:t>?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85127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E1AB9B6-2895-4085-B111-D558C20D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34" y="3439699"/>
            <a:ext cx="7560840" cy="31716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원격저장소와 연결하기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960A7-50B0-184B-BBE6-7E779D9F0F32}"/>
              </a:ext>
            </a:extLst>
          </p:cNvPr>
          <p:cNvSpPr txBox="1"/>
          <p:nvPr/>
        </p:nvSpPr>
        <p:spPr>
          <a:xfrm>
            <a:off x="560826" y="1486806"/>
            <a:ext cx="653614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$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en-US" altLang="ko-KR" sz="2400" b="1" dirty="0">
                <a:solidFill>
                  <a:srgbClr val="0066FF"/>
                </a:solidFill>
                <a:latin typeface="+mn-ea"/>
              </a:rPr>
              <a:t>git remote add 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[</a:t>
            </a:r>
            <a:r>
              <a:rPr lang="ko-KR" altLang="en-US" sz="2400" dirty="0">
                <a:solidFill>
                  <a:srgbClr val="0066FF"/>
                </a:solidFill>
                <a:latin typeface="+mn-ea"/>
              </a:rPr>
              <a:t>저장소 별칭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] [</a:t>
            </a:r>
            <a:r>
              <a:rPr lang="ko-KR" altLang="en-US" sz="2400" dirty="0">
                <a:solidFill>
                  <a:srgbClr val="0066FF"/>
                </a:solidFill>
                <a:latin typeface="+mn-ea"/>
              </a:rPr>
              <a:t>저장소 주소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]</a:t>
            </a:r>
            <a:endParaRPr lang="ko-KR" altLang="en-US" sz="2400" dirty="0">
              <a:solidFill>
                <a:srgbClr val="0066FF"/>
              </a:solidFill>
              <a:latin typeface="+mn-ea"/>
            </a:endParaRPr>
          </a:p>
          <a:p>
            <a:endParaRPr kumimoji="1" lang="ko-KR" altLang="en-US" sz="2800" dirty="0">
              <a:latin typeface="+mn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F3F834D-E4AD-EE4E-98D6-3ED15EEAB80C}"/>
              </a:ext>
            </a:extLst>
          </p:cNvPr>
          <p:cNvCxnSpPr>
            <a:cxnSpLocks/>
          </p:cNvCxnSpPr>
          <p:nvPr/>
        </p:nvCxnSpPr>
        <p:spPr>
          <a:xfrm>
            <a:off x="6084168" y="1866222"/>
            <a:ext cx="1656184" cy="31469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4B61F7-ABBB-416F-AB1B-AF292164641D}"/>
              </a:ext>
            </a:extLst>
          </p:cNvPr>
          <p:cNvSpPr txBox="1"/>
          <p:nvPr/>
        </p:nvSpPr>
        <p:spPr>
          <a:xfrm>
            <a:off x="703748" y="2063166"/>
            <a:ext cx="46218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>
                <a:latin typeface="+mn-ea"/>
              </a:rPr>
              <a:t>‘</a:t>
            </a:r>
            <a:r>
              <a:rPr lang="ko-KR" altLang="en-US" sz="2400" dirty="0">
                <a:latin typeface="+mn-ea"/>
              </a:rPr>
              <a:t>저장소 별칭</a:t>
            </a:r>
            <a:r>
              <a:rPr lang="en-US" altLang="ko-KR" sz="2400" dirty="0">
                <a:latin typeface="+mn-ea"/>
              </a:rPr>
              <a:t>’</a:t>
            </a:r>
            <a:r>
              <a:rPr lang="ko-KR" altLang="en-US" sz="2400" dirty="0">
                <a:latin typeface="+mn-ea"/>
              </a:rPr>
              <a:t>은 저장소 주소를 </a:t>
            </a:r>
            <a:endParaRPr lang="en-US" altLang="ko-KR" sz="2400" dirty="0">
              <a:latin typeface="+mn-ea"/>
            </a:endParaRPr>
          </a:p>
          <a:p>
            <a:pPr algn="r"/>
            <a:r>
              <a:rPr lang="ko-KR" altLang="en-US" sz="2400" dirty="0">
                <a:latin typeface="+mn-ea"/>
              </a:rPr>
              <a:t>쉽게 접근하기 위한</a:t>
            </a:r>
            <a:r>
              <a:rPr lang="en-US" altLang="ko-KR" sz="2400" dirty="0">
                <a:latin typeface="+mn-ea"/>
              </a:rPr>
              <a:t> </a:t>
            </a:r>
            <a:r>
              <a:rPr kumimoji="1" lang="ko-KR" altLang="en-US" sz="2400" dirty="0">
                <a:latin typeface="+mn-ea"/>
              </a:rPr>
              <a:t>일종의 변수</a:t>
            </a:r>
            <a:endParaRPr kumimoji="1" lang="en-US" altLang="ko-KR" sz="2400" dirty="0">
              <a:latin typeface="+mn-ea"/>
            </a:endParaRPr>
          </a:p>
          <a:p>
            <a:pPr algn="r"/>
            <a:r>
              <a:rPr kumimoji="1" lang="en-US" altLang="ko-KR" sz="2400" dirty="0">
                <a:latin typeface="+mn-ea"/>
              </a:rPr>
              <a:t>(default </a:t>
            </a:r>
            <a:r>
              <a:rPr kumimoji="1" lang="ko-KR" altLang="en-US" sz="2400" dirty="0">
                <a:latin typeface="+mn-ea"/>
              </a:rPr>
              <a:t>이름은 </a:t>
            </a:r>
            <a:r>
              <a:rPr kumimoji="1" lang="en-US" altLang="ko-KR" sz="2400" dirty="0">
                <a:latin typeface="+mn-ea"/>
              </a:rPr>
              <a:t>origin)</a:t>
            </a:r>
            <a:endParaRPr kumimoji="1"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29393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원격저장소와 연결하기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68552C-01F7-E246-97DE-8931D9B6821D}"/>
              </a:ext>
            </a:extLst>
          </p:cNvPr>
          <p:cNvSpPr/>
          <p:nvPr/>
        </p:nvSpPr>
        <p:spPr>
          <a:xfrm>
            <a:off x="302264" y="1580546"/>
            <a:ext cx="8751980" cy="76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원격저장소를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origin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이름으로 연결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$ </a:t>
            </a:r>
            <a:r>
              <a:rPr lang="en-US" altLang="ko-KR" sz="2400" b="1" dirty="0">
                <a:solidFill>
                  <a:srgbClr val="0066FF"/>
                </a:solidFill>
                <a:latin typeface="+mn-ea"/>
              </a:rPr>
              <a:t>git remote add </a:t>
            </a:r>
            <a:r>
              <a:rPr lang="en-US" altLang="ko-KR" sz="2400" u="sng" dirty="0">
                <a:solidFill>
                  <a:srgbClr val="0066FF"/>
                </a:solidFill>
                <a:latin typeface="+mn-ea"/>
              </a:rPr>
              <a:t>origin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 ’</a:t>
            </a:r>
            <a:r>
              <a:rPr lang="en-US" altLang="ko-KR" sz="2000" u="sng" dirty="0">
                <a:solidFill>
                  <a:srgbClr val="0066FF"/>
                </a:solidFill>
                <a:latin typeface="+mn-ea"/>
              </a:rPr>
              <a:t>https://gitlab.com/h.hyunjin/</a:t>
            </a:r>
            <a:r>
              <a:rPr lang="en-US" altLang="ko-KR" sz="2000" u="sng" dirty="0" err="1">
                <a:solidFill>
                  <a:srgbClr val="0066FF"/>
                </a:solidFill>
                <a:latin typeface="+mn-ea"/>
              </a:rPr>
              <a:t>codepresso.git</a:t>
            </a:r>
            <a:r>
              <a:rPr lang="en-US" altLang="ko-KR" sz="2000" u="sng" dirty="0">
                <a:solidFill>
                  <a:srgbClr val="0066FF"/>
                </a:solidFill>
                <a:latin typeface="+mn-ea"/>
              </a:rPr>
              <a:t>’ </a:t>
            </a:r>
            <a:endParaRPr lang="en" altLang="ko-KR" sz="1600" u="sng" dirty="0">
              <a:solidFill>
                <a:srgbClr val="0066FF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96C393-C24B-4952-ACFE-93635A5F7249}"/>
              </a:ext>
            </a:extLst>
          </p:cNvPr>
          <p:cNvSpPr/>
          <p:nvPr/>
        </p:nvSpPr>
        <p:spPr>
          <a:xfrm>
            <a:off x="305547" y="3284984"/>
            <a:ext cx="8751980" cy="76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현재 등록된 원격저장소의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상세 정보 확인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$ </a:t>
            </a:r>
            <a:r>
              <a:rPr lang="en-US" altLang="ko-KR" sz="2400" b="1" dirty="0">
                <a:solidFill>
                  <a:srgbClr val="0066FF"/>
                </a:solidFill>
                <a:latin typeface="+mn-ea"/>
              </a:rPr>
              <a:t>git remote -v 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// verbose </a:t>
            </a:r>
            <a:endParaRPr lang="en" altLang="ko-KR" sz="1600" u="sng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FA7BB0-D7D3-4EBA-985B-9F0D0D71B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62" y="4285597"/>
            <a:ext cx="8317609" cy="62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699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[Tip]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저장소별칭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바꾸고 싶으면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68552C-01F7-E246-97DE-8931D9B6821D}"/>
              </a:ext>
            </a:extLst>
          </p:cNvPr>
          <p:cNvSpPr/>
          <p:nvPr/>
        </p:nvSpPr>
        <p:spPr>
          <a:xfrm>
            <a:off x="539552" y="1700808"/>
            <a:ext cx="8136904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$ </a:t>
            </a:r>
            <a:r>
              <a:rPr lang="fr-FR" altLang="ko-KR" sz="2400" b="1" dirty="0">
                <a:solidFill>
                  <a:srgbClr val="0066FF"/>
                </a:solidFill>
                <a:latin typeface="+mn-ea"/>
              </a:rPr>
              <a:t>git remote rename </a:t>
            </a:r>
            <a:r>
              <a:rPr lang="fr-FR" altLang="ko-KR" sz="2400" dirty="0">
                <a:solidFill>
                  <a:srgbClr val="0066FF"/>
                </a:solidFill>
                <a:latin typeface="+mn-ea"/>
              </a:rPr>
              <a:t>[</a:t>
            </a:r>
            <a:r>
              <a:rPr lang="ko-KR" altLang="en-US" sz="2400" dirty="0" err="1">
                <a:solidFill>
                  <a:srgbClr val="0066FF"/>
                </a:solidFill>
                <a:latin typeface="+mn-ea"/>
              </a:rPr>
              <a:t>변경전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]</a:t>
            </a:r>
            <a:r>
              <a:rPr lang="fr-FR" altLang="ko-KR" sz="2400" dirty="0">
                <a:solidFill>
                  <a:srgbClr val="0066FF"/>
                </a:solidFill>
                <a:latin typeface="+mn-ea"/>
              </a:rPr>
              <a:t> [</a:t>
            </a:r>
            <a:r>
              <a:rPr lang="ko-KR" altLang="en-US" sz="2400" dirty="0" err="1">
                <a:solidFill>
                  <a:srgbClr val="0066FF"/>
                </a:solidFill>
                <a:latin typeface="+mn-ea"/>
              </a:rPr>
              <a:t>변경후</a:t>
            </a:r>
            <a:r>
              <a:rPr lang="en-US" altLang="ko-KR" sz="2400" dirty="0">
                <a:solidFill>
                  <a:srgbClr val="0066FF"/>
                </a:solidFill>
                <a:latin typeface="+mn-ea"/>
              </a:rPr>
              <a:t>]</a:t>
            </a:r>
            <a:br>
              <a:rPr lang="en" altLang="ko-KR" sz="2400" dirty="0">
                <a:solidFill>
                  <a:srgbClr val="0066FF"/>
                </a:solidFill>
                <a:latin typeface="+mn-ea"/>
              </a:rPr>
            </a:br>
            <a:endParaRPr lang="en" altLang="ko-KR" sz="1600" u="sng" dirty="0">
              <a:solidFill>
                <a:srgbClr val="0066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54910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5B0C15-FE31-514D-AE66-5EEB874DD5E5}"/>
              </a:ext>
            </a:extLst>
          </p:cNvPr>
          <p:cNvSpPr/>
          <p:nvPr/>
        </p:nvSpPr>
        <p:spPr>
          <a:xfrm>
            <a:off x="251520" y="1484784"/>
            <a:ext cx="6048672" cy="4392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n-ea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7CA693D-4C31-1445-91D1-CA74C69F5E81}"/>
              </a:ext>
            </a:extLst>
          </p:cNvPr>
          <p:cNvSpPr/>
          <p:nvPr/>
        </p:nvSpPr>
        <p:spPr>
          <a:xfrm>
            <a:off x="4354805" y="2072399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Local</a:t>
            </a:r>
          </a:p>
          <a:p>
            <a:pPr algn="ctr"/>
            <a:r>
              <a:rPr kumimoji="1" lang="en-US" altLang="ko-KR" dirty="0">
                <a:latin typeface="+mn-ea"/>
              </a:rPr>
              <a:t>Repository</a:t>
            </a:r>
            <a:endParaRPr kumimoji="1" lang="ko-KR" altLang="en-US" dirty="0">
              <a:latin typeface="+mn-ea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5C90C5E-1F28-C54D-8B4A-08A1C8E4F491}"/>
              </a:ext>
            </a:extLst>
          </p:cNvPr>
          <p:cNvSpPr/>
          <p:nvPr/>
        </p:nvSpPr>
        <p:spPr>
          <a:xfrm>
            <a:off x="2409417" y="2072399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Staging</a:t>
            </a:r>
          </a:p>
          <a:p>
            <a:pPr algn="ctr"/>
            <a:r>
              <a:rPr kumimoji="1" lang="en-US" altLang="ko-KR" dirty="0">
                <a:latin typeface="+mn-ea"/>
              </a:rPr>
              <a:t>Area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3559124-21F7-2147-B121-A14E4C19FCCC}"/>
              </a:ext>
            </a:extLst>
          </p:cNvPr>
          <p:cNvSpPr/>
          <p:nvPr/>
        </p:nvSpPr>
        <p:spPr>
          <a:xfrm>
            <a:off x="464029" y="2072399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Working</a:t>
            </a:r>
          </a:p>
          <a:p>
            <a:pPr algn="ctr"/>
            <a:r>
              <a:rPr kumimoji="1" lang="en-US" altLang="ko-KR" dirty="0">
                <a:latin typeface="+mn-ea"/>
              </a:rPr>
              <a:t>Directory</a:t>
            </a:r>
            <a:endParaRPr kumimoji="1" lang="ko-KR" altLang="en-US" dirty="0">
              <a:latin typeface="+mn-ea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9B6F2ED8-5C1A-1F40-8762-2BF83DF52FF6}"/>
              </a:ext>
            </a:extLst>
          </p:cNvPr>
          <p:cNvCxnSpPr/>
          <p:nvPr/>
        </p:nvCxnSpPr>
        <p:spPr>
          <a:xfrm>
            <a:off x="5218901" y="2720471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42F695C4-9154-3C4F-A24A-8F2E49FE3D8D}"/>
              </a:ext>
            </a:extLst>
          </p:cNvPr>
          <p:cNvCxnSpPr/>
          <p:nvPr/>
        </p:nvCxnSpPr>
        <p:spPr>
          <a:xfrm>
            <a:off x="3273513" y="2720471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00D86BD-90B2-154A-AEA8-7597D26BA555}"/>
              </a:ext>
            </a:extLst>
          </p:cNvPr>
          <p:cNvCxnSpPr/>
          <p:nvPr/>
        </p:nvCxnSpPr>
        <p:spPr>
          <a:xfrm>
            <a:off x="1326182" y="2720471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607B84-17AC-FD42-BD39-CBF7B228A265}"/>
              </a:ext>
            </a:extLst>
          </p:cNvPr>
          <p:cNvSpPr txBox="1"/>
          <p:nvPr/>
        </p:nvSpPr>
        <p:spPr>
          <a:xfrm>
            <a:off x="2201365" y="1484784"/>
            <a:ext cx="1702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  </a:t>
            </a:r>
            <a:r>
              <a:rPr lang="en-US" altLang="ko-KR" sz="2000" b="1" dirty="0" err="1">
                <a:latin typeface="+mn-ea"/>
              </a:rPr>
              <a:t>my_project</a:t>
            </a:r>
            <a:endParaRPr kumimoji="1" lang="ko-KR" altLang="en-US" sz="2000" b="1" dirty="0">
              <a:latin typeface="+mn-ea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F89BCE3-6325-9A44-A3CB-31E09E621E3E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067931" y="2416271"/>
            <a:ext cx="9372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08F83C-21BF-F842-A324-B9D884E0F93B}"/>
              </a:ext>
            </a:extLst>
          </p:cNvPr>
          <p:cNvSpPr txBox="1"/>
          <p:nvPr/>
        </p:nvSpPr>
        <p:spPr>
          <a:xfrm>
            <a:off x="6091304" y="2040614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FF0000"/>
                </a:solidFill>
                <a:latin typeface="+mn-ea"/>
              </a:rPr>
              <a:t>origin</a:t>
            </a:r>
            <a:endParaRPr kumimoji="1" lang="ko-KR" altLang="en-US" sz="2000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3B098DA-DADD-412D-B2BC-BA81F7445022}"/>
              </a:ext>
            </a:extLst>
          </p:cNvPr>
          <p:cNvGrpSpPr/>
          <p:nvPr/>
        </p:nvGrpSpPr>
        <p:grpSpPr>
          <a:xfrm>
            <a:off x="6133295" y="1412776"/>
            <a:ext cx="3074881" cy="4412324"/>
            <a:chOff x="6133295" y="1412776"/>
            <a:chExt cx="3074881" cy="441232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3ADC571-406F-449D-82AE-C89D8E7ED566}"/>
                </a:ext>
              </a:extLst>
            </p:cNvPr>
            <p:cNvGrpSpPr/>
            <p:nvPr/>
          </p:nvGrpSpPr>
          <p:grpSpPr>
            <a:xfrm>
              <a:off x="6133295" y="2092235"/>
              <a:ext cx="3074881" cy="3732865"/>
              <a:chOff x="6133295" y="2092235"/>
              <a:chExt cx="3074881" cy="3732865"/>
            </a:xfrm>
          </p:grpSpPr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842CBF03-9088-144C-A984-0E94654E990C}"/>
                  </a:ext>
                </a:extLst>
              </p:cNvPr>
              <p:cNvSpPr/>
              <p:nvPr/>
            </p:nvSpPr>
            <p:spPr>
              <a:xfrm>
                <a:off x="7005206" y="2092235"/>
                <a:ext cx="1728192" cy="6480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latin typeface="+mn-ea"/>
                  </a:rPr>
                  <a:t>Remote</a:t>
                </a:r>
              </a:p>
              <a:p>
                <a:pPr algn="ctr"/>
                <a:r>
                  <a:rPr kumimoji="1" lang="en-US" altLang="ko-KR" dirty="0">
                    <a:latin typeface="+mn-ea"/>
                  </a:rPr>
                  <a:t>Repository</a:t>
                </a:r>
                <a:endParaRPr kumimoji="1" lang="ko-KR" altLang="en-US" dirty="0">
                  <a:latin typeface="+mn-ea"/>
                </a:endParaRPr>
              </a:p>
            </p:txBody>
          </p: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C4DE7472-3B86-1846-9741-ACBE5459AE2A}"/>
                  </a:ext>
                </a:extLst>
              </p:cNvPr>
              <p:cNvCxnSpPr>
                <a:stCxn id="16" idx="2"/>
              </p:cNvCxnSpPr>
              <p:nvPr/>
            </p:nvCxnSpPr>
            <p:spPr>
              <a:xfrm>
                <a:off x="7869302" y="2740307"/>
                <a:ext cx="0" cy="308479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DE8BCF-0538-E34A-94F5-8CF163DCD39E}"/>
                  </a:ext>
                </a:extLst>
              </p:cNvPr>
              <p:cNvSpPr txBox="1"/>
              <p:nvPr/>
            </p:nvSpPr>
            <p:spPr>
              <a:xfrm>
                <a:off x="6133295" y="2806964"/>
                <a:ext cx="30748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u="sng" dirty="0">
                    <a:solidFill>
                      <a:srgbClr val="FF0000"/>
                    </a:solidFill>
                    <a:latin typeface="+mn-ea"/>
                  </a:rPr>
                  <a:t>https://gitlab.com/h.hyunjin</a:t>
                </a:r>
              </a:p>
              <a:p>
                <a:pPr algn="ctr"/>
                <a:r>
                  <a:rPr kumimoji="1" lang="en-US" altLang="ko-KR" u="sng" dirty="0">
                    <a:solidFill>
                      <a:srgbClr val="FF0000"/>
                    </a:solidFill>
                    <a:latin typeface="+mn-ea"/>
                  </a:rPr>
                  <a:t>/codepresso.git</a:t>
                </a:r>
                <a:endParaRPr kumimoji="1" lang="ko-KR" altLang="en-US" u="sng" dirty="0">
                  <a:solidFill>
                    <a:srgbClr val="FF0000"/>
                  </a:solidFill>
                  <a:latin typeface="+mn-ea"/>
                </a:endParaRPr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A472753-8B97-470E-836E-06F27AC94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1814" y="1412776"/>
              <a:ext cx="1417075" cy="625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34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95287" y="2488363"/>
            <a:ext cx="8353426" cy="1804733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b="1" dirty="0"/>
              <a:t>프로젝트 개발</a:t>
            </a:r>
            <a:br>
              <a:rPr lang="en-US" altLang="ko-KR" sz="4800" b="1" dirty="0"/>
            </a:br>
            <a:r>
              <a:rPr lang="ko-KR" altLang="en-US" sz="4800" b="1" dirty="0"/>
              <a:t>시작해볼까요</a:t>
            </a:r>
            <a:r>
              <a:rPr lang="en-US" altLang="ko-KR" sz="4800" b="1" dirty="0"/>
              <a:t>?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5376272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 파일 생성 및 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960A7-50B0-184B-BBE6-7E779D9F0F32}"/>
              </a:ext>
            </a:extLst>
          </p:cNvPr>
          <p:cNvSpPr txBox="1"/>
          <p:nvPr/>
        </p:nvSpPr>
        <p:spPr>
          <a:xfrm>
            <a:off x="467544" y="1268760"/>
            <a:ext cx="3152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$</a:t>
            </a:r>
            <a:r>
              <a:rPr lang="en" altLang="ko-KR" sz="2400" b="1" dirty="0">
                <a:latin typeface="+mn-ea"/>
              </a:rPr>
              <a:t> </a:t>
            </a:r>
            <a:r>
              <a:rPr lang="en-US" altLang="ko-KR" sz="2400" b="1" dirty="0">
                <a:solidFill>
                  <a:srgbClr val="0066FF"/>
                </a:solidFill>
                <a:latin typeface="+mn-ea"/>
              </a:rPr>
              <a:t>vi TestService.java</a:t>
            </a:r>
            <a:endParaRPr lang="en-US" altLang="ko-KR" sz="2800" b="1" dirty="0">
              <a:solidFill>
                <a:srgbClr val="0066FF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CF93A1-C312-4826-8D3E-7B99C2811172}"/>
              </a:ext>
            </a:extLst>
          </p:cNvPr>
          <p:cNvGrpSpPr/>
          <p:nvPr/>
        </p:nvGrpSpPr>
        <p:grpSpPr>
          <a:xfrm>
            <a:off x="1158105" y="3190899"/>
            <a:ext cx="6862776" cy="2986395"/>
            <a:chOff x="13480" y="2493885"/>
            <a:chExt cx="6862776" cy="298639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89F061E-9101-4136-A718-C414F904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80" y="2493885"/>
              <a:ext cx="6862776" cy="29863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77315D-5AEB-4C0F-B0EC-5492E025EB7D}"/>
                </a:ext>
              </a:extLst>
            </p:cNvPr>
            <p:cNvSpPr txBox="1"/>
            <p:nvPr/>
          </p:nvSpPr>
          <p:spPr>
            <a:xfrm>
              <a:off x="4867535" y="2948010"/>
              <a:ext cx="17508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b="1" dirty="0">
                  <a:solidFill>
                    <a:srgbClr val="FF0000"/>
                  </a:solidFill>
                  <a:latin typeface="+mn-ea"/>
                </a:rPr>
                <a:t>vim </a:t>
              </a:r>
              <a:r>
                <a:rPr kumimoji="1" lang="ko-KR" altLang="en-US" sz="2400" b="1" dirty="0">
                  <a:solidFill>
                    <a:srgbClr val="FF0000"/>
                  </a:solidFill>
                  <a:latin typeface="+mn-ea"/>
                </a:rPr>
                <a:t>에디터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CBA7696-6D0B-4866-A3D0-1DA18A8F6D6F}"/>
              </a:ext>
            </a:extLst>
          </p:cNvPr>
          <p:cNvSpPr txBox="1"/>
          <p:nvPr/>
        </p:nvSpPr>
        <p:spPr>
          <a:xfrm>
            <a:off x="550361" y="1794349"/>
            <a:ext cx="8138766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vi </a:t>
            </a:r>
            <a:r>
              <a:rPr lang="ko-KR" altLang="en-US" sz="2400" dirty="0">
                <a:latin typeface="+mn-ea"/>
              </a:rPr>
              <a:t>명령어는 이미 존재하는 파일이면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파일을 </a:t>
            </a:r>
            <a:r>
              <a:rPr lang="en-US" altLang="ko-KR" sz="2400" dirty="0">
                <a:latin typeface="+mn-ea"/>
              </a:rPr>
              <a:t>open </a:t>
            </a:r>
            <a:r>
              <a:rPr lang="ko-KR" altLang="en-US" sz="2400" dirty="0">
                <a:latin typeface="+mn-ea"/>
              </a:rPr>
              <a:t>함</a:t>
            </a:r>
            <a:r>
              <a:rPr lang="en-US" altLang="ko-KR" sz="2400" dirty="0">
                <a:latin typeface="+mn-ea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없는 파일이면 새 파일을 생성 후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해당 파일을 </a:t>
            </a:r>
            <a:r>
              <a:rPr lang="en-US" altLang="ko-KR" sz="2400" dirty="0">
                <a:latin typeface="+mn-ea"/>
              </a:rPr>
              <a:t>open </a:t>
            </a:r>
            <a:r>
              <a:rPr lang="ko-KR" altLang="en-US" sz="2400" dirty="0">
                <a:latin typeface="+mn-ea"/>
              </a:rPr>
              <a:t>함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61841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 파일 생성 및 저장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8B4D18-2254-463B-BB91-D9FC48DCCEB9}"/>
              </a:ext>
            </a:extLst>
          </p:cNvPr>
          <p:cNvSpPr txBox="1"/>
          <p:nvPr/>
        </p:nvSpPr>
        <p:spPr>
          <a:xfrm>
            <a:off x="611560" y="1530861"/>
            <a:ext cx="7543027" cy="4452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 err="1">
                <a:latin typeface="+mn-ea"/>
              </a:rPr>
              <a:t>i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입력하면 입력 모드로 변경됨</a:t>
            </a:r>
            <a:endParaRPr lang="en-US" altLang="ko-KR" sz="24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dirty="0">
                <a:latin typeface="+mn-ea"/>
              </a:rPr>
              <a:t>코드 작성 </a:t>
            </a:r>
            <a:r>
              <a:rPr lang="en-US" altLang="ko-KR" sz="2400" dirty="0">
                <a:latin typeface="+mn-ea"/>
              </a:rPr>
              <a:t>(write code 1 </a:t>
            </a:r>
            <a:r>
              <a:rPr lang="ko-KR" altLang="en-US" sz="2400" dirty="0">
                <a:latin typeface="+mn-ea"/>
              </a:rPr>
              <a:t>입력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4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4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4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4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4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>
                <a:latin typeface="+mn-ea"/>
              </a:rPr>
              <a:t>[Esc] + :</a:t>
            </a:r>
            <a:r>
              <a:rPr lang="en-US" altLang="ko-KR" sz="2400" dirty="0" err="1">
                <a:latin typeface="+mn-ea"/>
              </a:rPr>
              <a:t>wq</a:t>
            </a:r>
            <a:r>
              <a:rPr lang="en-US" altLang="ko-KR" sz="2400" dirty="0">
                <a:latin typeface="+mn-ea"/>
              </a:rPr>
              <a:t> +[Enter] </a:t>
            </a:r>
            <a:r>
              <a:rPr lang="ko-KR" altLang="en-US" sz="2400" dirty="0">
                <a:latin typeface="+mn-ea"/>
              </a:rPr>
              <a:t>누르면 저장하고 에디터 종료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CFD70F-8816-4A53-9E99-36D89F246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780928"/>
            <a:ext cx="5225740" cy="21285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187466B-049C-49D0-8D1A-6619BB343FE3}"/>
              </a:ext>
            </a:extLst>
          </p:cNvPr>
          <p:cNvCxnSpPr/>
          <p:nvPr/>
        </p:nvCxnSpPr>
        <p:spPr>
          <a:xfrm flipH="1" flipV="1">
            <a:off x="1547664" y="4909517"/>
            <a:ext cx="864096" cy="607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2637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디렉토리의 상태 확인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960A7-50B0-184B-BBE6-7E779D9F0F32}"/>
              </a:ext>
            </a:extLst>
          </p:cNvPr>
          <p:cNvSpPr txBox="1"/>
          <p:nvPr/>
        </p:nvSpPr>
        <p:spPr>
          <a:xfrm>
            <a:off x="467544" y="1363834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n-ea"/>
              </a:rPr>
              <a:t>$</a:t>
            </a:r>
            <a:r>
              <a:rPr lang="en" altLang="ko-KR" sz="2800" dirty="0">
                <a:latin typeface="+mn-ea"/>
              </a:rPr>
              <a:t> </a:t>
            </a:r>
            <a:r>
              <a:rPr lang="en-US" altLang="ko-KR" sz="2800" b="1" dirty="0">
                <a:solidFill>
                  <a:srgbClr val="0066FF"/>
                </a:solidFill>
                <a:latin typeface="+mn-ea"/>
              </a:rPr>
              <a:t>git status</a:t>
            </a:r>
            <a:endParaRPr lang="en-US" altLang="ko-KR" sz="3200" b="1" dirty="0">
              <a:solidFill>
                <a:srgbClr val="0066FF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5373DC-D394-4540-9793-CB3A8CC22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11"/>
          <a:stretch/>
        </p:blipFill>
        <p:spPr>
          <a:xfrm>
            <a:off x="640438" y="2303716"/>
            <a:ext cx="7964010" cy="27814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DB16084-E877-4FF7-B28E-F28CBDF1702F}"/>
              </a:ext>
            </a:extLst>
          </p:cNvPr>
          <p:cNvSpPr/>
          <p:nvPr/>
        </p:nvSpPr>
        <p:spPr>
          <a:xfrm>
            <a:off x="1699322" y="4077072"/>
            <a:ext cx="2368622" cy="420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0AADD1-F9A9-4905-8E10-0295B6F3882B}"/>
              </a:ext>
            </a:extLst>
          </p:cNvPr>
          <p:cNvSpPr/>
          <p:nvPr/>
        </p:nvSpPr>
        <p:spPr>
          <a:xfrm>
            <a:off x="640438" y="3301434"/>
            <a:ext cx="2368622" cy="420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38013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392021" y="1523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960A7-50B0-184B-BBE6-7E779D9F0F32}"/>
              </a:ext>
            </a:extLst>
          </p:cNvPr>
          <p:cNvSpPr txBox="1"/>
          <p:nvPr/>
        </p:nvSpPr>
        <p:spPr>
          <a:xfrm>
            <a:off x="611560" y="1379700"/>
            <a:ext cx="7992888" cy="408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>
                <a:solidFill>
                  <a:srgbClr val="0066FF"/>
                </a:solidFill>
                <a:latin typeface="+mn-ea"/>
              </a:rPr>
              <a:t>Untracked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kumimoji="1" lang="en-US" altLang="ko-KR" sz="2400" dirty="0">
                <a:latin typeface="+mn-ea"/>
              </a:rPr>
              <a:t>Git </a:t>
            </a:r>
            <a:r>
              <a:rPr kumimoji="1" lang="ko-KR" altLang="en-US" sz="2400" dirty="0">
                <a:latin typeface="+mn-ea"/>
              </a:rPr>
              <a:t>에 의해 관리되지 않은 파일</a:t>
            </a:r>
            <a:endParaRPr kumimoji="1" lang="en-US" altLang="ko-KR" sz="24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kumimoji="1" lang="ko-KR" altLang="en-US" sz="2400" dirty="0">
                <a:latin typeface="+mn-ea"/>
              </a:rPr>
              <a:t>단 한번도 </a:t>
            </a:r>
            <a:r>
              <a:rPr kumimoji="1" lang="en-US" altLang="ko-KR" sz="2400" dirty="0">
                <a:latin typeface="+mn-ea"/>
              </a:rPr>
              <a:t>Staging Area </a:t>
            </a:r>
            <a:r>
              <a:rPr kumimoji="1" lang="ko-KR" altLang="en-US" sz="2400" dirty="0">
                <a:latin typeface="+mn-ea"/>
              </a:rPr>
              <a:t>에 포함되지 않은 파일</a:t>
            </a:r>
            <a:endParaRPr kumimoji="1"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800" dirty="0">
                <a:solidFill>
                  <a:srgbClr val="0066FF"/>
                </a:solidFill>
                <a:latin typeface="+mn-ea"/>
              </a:rPr>
              <a:t>Tracked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kumimoji="1" lang="en-US" altLang="ko-KR" sz="2400" dirty="0">
                <a:latin typeface="+mn-ea"/>
              </a:rPr>
              <a:t>Git </a:t>
            </a:r>
            <a:r>
              <a:rPr kumimoji="1" lang="ko-KR" altLang="en-US" sz="2400" dirty="0">
                <a:latin typeface="+mn-ea"/>
              </a:rPr>
              <a:t>에 의해 관리되는 파일</a:t>
            </a:r>
            <a:endParaRPr kumimoji="1" lang="en-US" altLang="ko-KR" sz="24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kumimoji="1" lang="ko-KR" altLang="en-US" sz="2400" dirty="0">
                <a:latin typeface="+mn-ea"/>
              </a:rPr>
              <a:t>한 번 이상 </a:t>
            </a:r>
            <a:r>
              <a:rPr kumimoji="1" lang="en-US" altLang="ko-KR" sz="2400" dirty="0">
                <a:latin typeface="+mn-ea"/>
              </a:rPr>
              <a:t>Staging Area </a:t>
            </a:r>
            <a:r>
              <a:rPr kumimoji="1" lang="ko-KR" altLang="en-US" sz="2400" dirty="0">
                <a:latin typeface="+mn-ea"/>
              </a:rPr>
              <a:t>에 포함된 파일</a:t>
            </a:r>
            <a:endParaRPr kumimoji="1" lang="en-US" altLang="ko-KR" sz="2400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AE92302-10AB-3545-9188-A533F6D9301A}"/>
              </a:ext>
            </a:extLst>
          </p:cNvPr>
          <p:cNvSpPr txBox="1">
            <a:spLocks/>
          </p:cNvSpPr>
          <p:nvPr/>
        </p:nvSpPr>
        <p:spPr>
          <a:xfrm>
            <a:off x="544421" y="304799"/>
            <a:ext cx="8724867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+mj-cs"/>
              </a:defRPr>
            </a:lvl1pPr>
          </a:lstStyle>
          <a:p>
            <a:r>
              <a:rPr lang="ko-KR" altLang="en-US" b="1" dirty="0">
                <a:latin typeface="+mj-ea"/>
                <a:ea typeface="+mj-ea"/>
              </a:rPr>
              <a:t>작업 </a:t>
            </a:r>
            <a:r>
              <a:rPr lang="ko-KR" altLang="en-US" b="1" dirty="0" err="1">
                <a:latin typeface="+mj-ea"/>
                <a:ea typeface="+mj-ea"/>
              </a:rPr>
              <a:t>디렉토리에서의</a:t>
            </a:r>
            <a:r>
              <a:rPr lang="ko-KR" altLang="en-US" b="1" dirty="0">
                <a:latin typeface="+mj-ea"/>
                <a:ea typeface="+mj-ea"/>
              </a:rPr>
              <a:t> 파일 상태</a:t>
            </a:r>
          </a:p>
        </p:txBody>
      </p:sp>
    </p:spTree>
    <p:extLst>
      <p:ext uri="{BB962C8B-B14F-4D97-AF65-F5344CB8AC3E}">
        <p14:creationId xmlns:p14="http://schemas.microsoft.com/office/powerpoint/2010/main" val="36944851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25A8C-D72D-4444-AC7D-207BFA25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1" y="-1"/>
            <a:ext cx="8572467" cy="1196975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5B0C15-FE31-514D-AE66-5EEB874DD5E5}"/>
              </a:ext>
            </a:extLst>
          </p:cNvPr>
          <p:cNvSpPr/>
          <p:nvPr/>
        </p:nvSpPr>
        <p:spPr>
          <a:xfrm>
            <a:off x="1547664" y="1268760"/>
            <a:ext cx="6048672" cy="4392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n-ea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7CA693D-4C31-1445-91D1-CA74C69F5E81}"/>
              </a:ext>
            </a:extLst>
          </p:cNvPr>
          <p:cNvSpPr/>
          <p:nvPr/>
        </p:nvSpPr>
        <p:spPr>
          <a:xfrm>
            <a:off x="5650949" y="1856375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Local</a:t>
            </a:r>
          </a:p>
          <a:p>
            <a:pPr algn="ctr"/>
            <a:r>
              <a:rPr kumimoji="1" lang="en-US" altLang="ko-KR" dirty="0">
                <a:latin typeface="+mn-ea"/>
              </a:rPr>
              <a:t>Repository</a:t>
            </a:r>
            <a:endParaRPr kumimoji="1" lang="ko-KR" altLang="en-US" dirty="0">
              <a:latin typeface="+mn-ea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5C90C5E-1F28-C54D-8B4A-08A1C8E4F491}"/>
              </a:ext>
            </a:extLst>
          </p:cNvPr>
          <p:cNvSpPr/>
          <p:nvPr/>
        </p:nvSpPr>
        <p:spPr>
          <a:xfrm>
            <a:off x="3705561" y="1856375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Staging</a:t>
            </a:r>
          </a:p>
          <a:p>
            <a:pPr algn="ctr"/>
            <a:r>
              <a:rPr kumimoji="1" lang="en-US" altLang="ko-KR" dirty="0">
                <a:latin typeface="+mn-ea"/>
              </a:rPr>
              <a:t>Area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3559124-21F7-2147-B121-A14E4C19FCCC}"/>
              </a:ext>
            </a:extLst>
          </p:cNvPr>
          <p:cNvSpPr/>
          <p:nvPr/>
        </p:nvSpPr>
        <p:spPr>
          <a:xfrm>
            <a:off x="1760173" y="1856375"/>
            <a:ext cx="17281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n-ea"/>
              </a:rPr>
              <a:t>Working</a:t>
            </a:r>
          </a:p>
          <a:p>
            <a:pPr algn="ctr"/>
            <a:r>
              <a:rPr kumimoji="1" lang="en-US" altLang="ko-KR" dirty="0">
                <a:latin typeface="+mn-ea"/>
              </a:rPr>
              <a:t>Directory</a:t>
            </a:r>
            <a:endParaRPr kumimoji="1" lang="ko-KR" altLang="en-US" dirty="0">
              <a:latin typeface="+mn-ea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9B6F2ED8-5C1A-1F40-8762-2BF83DF52FF6}"/>
              </a:ext>
            </a:extLst>
          </p:cNvPr>
          <p:cNvCxnSpPr/>
          <p:nvPr/>
        </p:nvCxnSpPr>
        <p:spPr>
          <a:xfrm>
            <a:off x="6515045" y="2504447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42F695C4-9154-3C4F-A24A-8F2E49FE3D8D}"/>
              </a:ext>
            </a:extLst>
          </p:cNvPr>
          <p:cNvCxnSpPr/>
          <p:nvPr/>
        </p:nvCxnSpPr>
        <p:spPr>
          <a:xfrm>
            <a:off x="4569657" y="2504447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00D86BD-90B2-154A-AEA8-7597D26BA555}"/>
              </a:ext>
            </a:extLst>
          </p:cNvPr>
          <p:cNvCxnSpPr/>
          <p:nvPr/>
        </p:nvCxnSpPr>
        <p:spPr>
          <a:xfrm>
            <a:off x="2622326" y="2504447"/>
            <a:ext cx="0" cy="3084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607B84-17AC-FD42-BD39-CBF7B228A265}"/>
              </a:ext>
            </a:extLst>
          </p:cNvPr>
          <p:cNvSpPr txBox="1"/>
          <p:nvPr/>
        </p:nvSpPr>
        <p:spPr>
          <a:xfrm>
            <a:off x="3497509" y="1268760"/>
            <a:ext cx="1522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atin typeface="+mn-ea"/>
              </a:rPr>
              <a:t>my_project</a:t>
            </a:r>
            <a:endParaRPr kumimoji="1" lang="ko-KR" altLang="en-US" sz="2000" b="1" dirty="0"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27737E7-4370-E04C-BF0C-085463B25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271" y="2412734"/>
            <a:ext cx="546110" cy="713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B560D9-2A07-4442-8792-2ECB528538ED}"/>
              </a:ext>
            </a:extLst>
          </p:cNvPr>
          <p:cNvSpPr txBox="1"/>
          <p:nvPr/>
        </p:nvSpPr>
        <p:spPr>
          <a:xfrm>
            <a:off x="2827318" y="2615179"/>
            <a:ext cx="1708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+mn-ea"/>
              </a:rPr>
              <a:t>TestService.java</a:t>
            </a:r>
            <a:endParaRPr kumimoji="1" lang="ko-KR" altLang="en-US" sz="1600" b="1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36DE699-F85F-F14A-9002-11A174CD1CA7}"/>
              </a:ext>
            </a:extLst>
          </p:cNvPr>
          <p:cNvSpPr/>
          <p:nvPr/>
        </p:nvSpPr>
        <p:spPr>
          <a:xfrm>
            <a:off x="2037508" y="3265472"/>
            <a:ext cx="1327669" cy="3602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rgbClr val="0066FF"/>
                </a:solidFill>
                <a:latin typeface="+mn-ea"/>
              </a:rPr>
              <a:t>untracked</a:t>
            </a:r>
            <a:endParaRPr kumimoji="1" lang="ko-KR" altLang="en-US" b="1" dirty="0">
              <a:solidFill>
                <a:srgbClr val="0066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483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</p:bldLst>
  </p:timing>
</p:sld>
</file>

<file path=ppt/theme/theme1.xml><?xml version="1.0" encoding="utf-8"?>
<a:theme xmlns:a="http://schemas.openxmlformats.org/drawingml/2006/main" name="2_Simple L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9544</TotalTime>
  <Words>7075</Words>
  <Application>Microsoft Office PowerPoint</Application>
  <PresentationFormat>화면 슬라이드 쇼(4:3)</PresentationFormat>
  <Paragraphs>2181</Paragraphs>
  <Slides>267</Slides>
  <Notes>104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267</vt:i4>
      </vt:variant>
    </vt:vector>
  </HeadingPairs>
  <TitlesOfParts>
    <vt:vector size="277" baseType="lpstr">
      <vt:lpstr>Gothic A1</vt:lpstr>
      <vt:lpstr>Gothic A1 ExtraBold</vt:lpstr>
      <vt:lpstr>HY신명조</vt:lpstr>
      <vt:lpstr>NanumBarunGothicOTF</vt:lpstr>
      <vt:lpstr>NanumSquare</vt:lpstr>
      <vt:lpstr>NanumSquare ExtraBold</vt:lpstr>
      <vt:lpstr>맑은 고딕</vt:lpstr>
      <vt:lpstr>Arial</vt:lpstr>
      <vt:lpstr>Wingdings</vt:lpstr>
      <vt:lpstr>2_Simple Light</vt:lpstr>
      <vt:lpstr>PowerPoint 프레젠테이션</vt:lpstr>
      <vt:lpstr> </vt:lpstr>
      <vt:lpstr>형상관리를 위한 Git  codepresso.kr</vt:lpstr>
      <vt:lpstr>소스 코드 관리 어떻게 하시나요?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 </vt:lpstr>
      <vt:lpstr> </vt:lpstr>
      <vt:lpstr>       설치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특징과 핵심개념</vt:lpstr>
      <vt:lpstr> </vt:lpstr>
      <vt:lpstr> </vt:lpstr>
      <vt:lpstr> </vt:lpstr>
      <vt:lpstr>PowerPoint 프레젠테이션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프레젠테이션</vt:lpstr>
      <vt:lpstr>PowerPoint 프레젠테이션</vt:lpstr>
      <vt:lpstr> </vt:lpstr>
      <vt:lpstr> </vt:lpstr>
      <vt:lpstr>PowerPoint 프레젠테이션</vt:lpstr>
      <vt:lpstr> 원격저장소 생성  (GitLab)</vt:lpstr>
      <vt:lpstr> </vt:lpstr>
      <vt:lpstr> </vt:lpstr>
      <vt:lpstr> </vt:lpstr>
      <vt:lpstr> </vt:lpstr>
      <vt:lpstr> 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 </vt:lpstr>
      <vt:lpstr> </vt:lpstr>
      <vt:lpstr> </vt:lpstr>
      <vt:lpstr> </vt:lpstr>
      <vt:lpstr> </vt:lpstr>
      <vt:lpstr> </vt:lpstr>
      <vt:lpstr> </vt:lpstr>
      <vt:lpstr>PowerPoint 프레젠테이션</vt:lpstr>
      <vt:lpstr>Git 핵심 개념 이해  [실습1] </vt:lpstr>
      <vt:lpstr>PowerPoint 프레젠테이션</vt:lpstr>
      <vt:lpstr>PowerPoint 프레젠테이션</vt:lpstr>
      <vt:lpstr> </vt:lpstr>
      <vt:lpstr> </vt:lpstr>
      <vt:lpstr> </vt:lpstr>
      <vt:lpstr> </vt:lpstr>
      <vt:lpstr>로컬저장소  생성하기</vt:lpstr>
      <vt:lpstr> </vt:lpstr>
      <vt:lpstr> </vt:lpstr>
      <vt:lpstr>PowerPoint 프레젠테이션</vt:lpstr>
      <vt:lpstr>PowerPoint 프레젠테이션</vt:lpstr>
      <vt:lpstr> </vt:lpstr>
      <vt:lpstr> </vt:lpstr>
      <vt:lpstr> </vt:lpstr>
      <vt:lpstr> </vt:lpstr>
      <vt:lpstr> </vt:lpstr>
      <vt:lpstr> </vt:lpstr>
      <vt:lpstr> </vt:lpstr>
      <vt:lpstr>프로젝트 개발 시작해볼까요?</vt:lpstr>
      <vt:lpstr> </vt:lpstr>
      <vt:lpstr> </vt:lpstr>
      <vt:lpstr> </vt:lpstr>
      <vt:lpstr>PowerPoint 프레젠테이션</vt:lpstr>
      <vt:lpstr> </vt:lpstr>
      <vt:lpstr> 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프레젠테이션</vt:lpstr>
      <vt:lpstr>PowerPoint 프레젠테이션</vt:lpstr>
      <vt:lpstr> </vt:lpstr>
      <vt:lpstr> </vt:lpstr>
      <vt:lpstr> </vt:lpstr>
      <vt:lpstr> </vt:lpstr>
      <vt:lpstr> </vt:lpstr>
      <vt:lpstr>PowerPoint 프레젠테이션</vt:lpstr>
      <vt:lpstr> </vt:lpstr>
      <vt:lpstr>원격저장소에 커밋 반영</vt:lpstr>
      <vt:lpstr> </vt:lpstr>
      <vt:lpstr> </vt:lpstr>
      <vt:lpstr> </vt:lpstr>
      <vt:lpstr>PowerPoint 프레젠테이션</vt:lpstr>
      <vt:lpstr>PowerPoint 프레젠테이션</vt:lpstr>
      <vt:lpstr> </vt:lpstr>
      <vt:lpstr> </vt:lpstr>
      <vt:lpstr> </vt:lpstr>
      <vt:lpstr> </vt:lpstr>
      <vt:lpstr>GitHub 의 오픈소스 프로젝트 가져오기</vt:lpstr>
      <vt:lpstr> </vt:lpstr>
      <vt:lpstr>PowerPoint 프레젠테이션</vt:lpstr>
      <vt:lpstr> </vt:lpstr>
      <vt:lpstr> </vt:lpstr>
      <vt:lpstr> </vt:lpstr>
      <vt:lpstr> </vt:lpstr>
      <vt:lpstr> </vt:lpstr>
      <vt:lpstr>[실습2] Git 을 이용한 협업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프레젠테이션</vt:lpstr>
      <vt:lpstr>PowerPoint 프레젠테이션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Git 브랜치 (Git Branch)</vt:lpstr>
      <vt:lpstr> </vt:lpstr>
      <vt:lpstr> </vt:lpstr>
      <vt:lpstr> </vt:lpstr>
      <vt:lpstr>PowerPoint 프레젠테이션</vt:lpstr>
      <vt:lpstr>PowerPoint 프레젠테이션</vt:lpstr>
      <vt:lpstr> </vt:lpstr>
      <vt:lpstr> </vt:lpstr>
      <vt:lpstr> </vt:lpstr>
      <vt:lpstr> </vt:lpstr>
      <vt:lpstr> </vt:lpstr>
      <vt:lpstr> </vt:lpstr>
      <vt:lpstr> </vt:lpstr>
      <vt:lpstr> </vt:lpstr>
      <vt:lpstr>PowerPoint 프레젠테이션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프레젠테이션</vt:lpstr>
      <vt:lpstr> </vt:lpstr>
      <vt:lpstr> </vt:lpstr>
      <vt:lpstr>PowerPoint 프레젠테이션</vt:lpstr>
      <vt:lpstr> </vt:lpstr>
      <vt:lpstr> </vt:lpstr>
      <vt:lpstr>PowerPoint 프레젠테이션</vt:lpstr>
      <vt:lpstr> </vt:lpstr>
      <vt:lpstr> </vt:lpstr>
      <vt:lpstr>PowerPoint 프레젠테이션</vt:lpstr>
      <vt:lpstr> </vt:lpstr>
      <vt:lpstr> </vt:lpstr>
      <vt:lpstr> </vt:lpstr>
      <vt:lpstr>PowerPoint 프레젠테이션</vt:lpstr>
      <vt:lpstr> </vt:lpstr>
      <vt:lpstr> </vt:lpstr>
      <vt:lpstr> </vt:lpstr>
      <vt:lpstr> </vt:lpstr>
      <vt:lpstr> </vt:lpstr>
      <vt:lpstr> 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변경사항의 충돌(conflict)</vt:lpstr>
      <vt:lpstr>충돌(conflict) 해결</vt:lpstr>
      <vt:lpstr>충돌(conflict) 해결</vt:lpstr>
      <vt:lpstr>[Tip] bc is not available</vt:lpstr>
      <vt:lpstr>충돌(conflict) 해결</vt:lpstr>
      <vt:lpstr>충돌(conflict) 해결</vt:lpstr>
      <vt:lpstr>충돌(conflict) 해결</vt:lpstr>
      <vt:lpstr>충돌(conflict) 해결</vt:lpstr>
      <vt:lpstr>브랜치 활용 전략</vt:lpstr>
      <vt:lpstr>Git 태그 (Git Tag)</vt:lpstr>
      <vt:lpstr>태그 란?</vt:lpstr>
      <vt:lpstr>Git 에서 태그란?</vt:lpstr>
      <vt:lpstr>Git 에서 태그란?</vt:lpstr>
      <vt:lpstr>Git 태그 생성하기</vt:lpstr>
      <vt:lpstr>Git 태그의 종류</vt:lpstr>
      <vt:lpstr>Git 태그 생성하기</vt:lpstr>
      <vt:lpstr>Annotated 태그 생성하기</vt:lpstr>
      <vt:lpstr>태그 정보 확인하기</vt:lpstr>
      <vt:lpstr>Git 태그 생성하기</vt:lpstr>
      <vt:lpstr>특정 시점의 커밋 태그하기</vt:lpstr>
      <vt:lpstr>특정 시점의 커밋 태그하기</vt:lpstr>
      <vt:lpstr>특정 시점의 커밋 태그하기</vt:lpstr>
      <vt:lpstr>태그 활용 전략</vt:lpstr>
      <vt:lpstr> </vt:lpstr>
      <vt:lpstr>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h.hyunjin@gmail.com</dc:creator>
  <cp:lastModifiedBy>전 상현</cp:lastModifiedBy>
  <cp:revision>730</cp:revision>
  <cp:lastPrinted>2019-07-22T15:00:42Z</cp:lastPrinted>
  <dcterms:created xsi:type="dcterms:W3CDTF">2019-05-23T06:30:45Z</dcterms:created>
  <dcterms:modified xsi:type="dcterms:W3CDTF">2020-01-16T23:36:37Z</dcterms:modified>
  <cp:version>1.0</cp:version>
</cp:coreProperties>
</file>